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702" r:id="rId3"/>
    <p:sldId id="636" r:id="rId4"/>
    <p:sldId id="668" r:id="rId5"/>
    <p:sldId id="669" r:id="rId6"/>
    <p:sldId id="670" r:id="rId7"/>
    <p:sldId id="671" r:id="rId8"/>
    <p:sldId id="673" r:id="rId9"/>
    <p:sldId id="672" r:id="rId10"/>
    <p:sldId id="616" r:id="rId11"/>
    <p:sldId id="617" r:id="rId12"/>
    <p:sldId id="618" r:id="rId13"/>
    <p:sldId id="619" r:id="rId14"/>
    <p:sldId id="674"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75" r:id="rId28"/>
    <p:sldId id="682" r:id="rId29"/>
    <p:sldId id="684" r:id="rId30"/>
    <p:sldId id="683" r:id="rId31"/>
    <p:sldId id="676" r:id="rId32"/>
    <p:sldId id="677" r:id="rId33"/>
    <p:sldId id="678" r:id="rId34"/>
    <p:sldId id="680" r:id="rId35"/>
    <p:sldId id="681" r:id="rId36"/>
    <p:sldId id="6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5300"/>
    <p:restoredTop sz="73289"/>
  </p:normalViewPr>
  <p:slideViewPr>
    <p:cSldViewPr snapToGrid="0">
      <p:cViewPr varScale="1">
        <p:scale>
          <a:sx n="115" d="100"/>
          <a:sy n="115" d="100"/>
        </p:scale>
        <p:origin x="2880" y="200"/>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50" d="100"/>
          <a:sy n="150" d="100"/>
        </p:scale>
        <p:origin x="4440" y="-6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finished the topic of circuit partitioning. Before we move on to the next stage of the physical design, </a:t>
            </a:r>
            <a:r>
              <a:rPr lang="en-US" dirty="0" err="1"/>
              <a:t>floorplanning</a:t>
            </a:r>
            <a:r>
              <a:rPr lang="en-US" dirty="0"/>
              <a:t>, I am going to spend three lectures talking essential data structures that we will need in implementing </a:t>
            </a:r>
            <a:r>
              <a:rPr lang="en-US" dirty="0" err="1"/>
              <a:t>floorplanning</a:t>
            </a:r>
            <a:r>
              <a:rPr lang="en-US" dirty="0"/>
              <a:t> algorithms. Today we are going to cover the data structure queue and stack, two of the most important data structures in all computer science problems.</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property, we can recursive remove  a pair of valid parenthesis and until we can no longer remove any of them and the string has become empty, then the entire string is correct. If something goes wrong in the middle of our process, then the string is invalid. </a:t>
            </a:r>
          </a:p>
          <a:p>
            <a:endParaRPr lang="en-US" dirty="0"/>
          </a:p>
          <a:p>
            <a:r>
              <a:rPr lang="en-US" dirty="0"/>
              <a:t>For example, we remove the yellow pair, a valid square bracket pair.</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247225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end up with another valid string. We remove the purple pair here, a curly bracket pair.</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450895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end up with another valid string. Next we remove the green pair here, a square bracket pair.</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98022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we end up with this valid pair of curly brackets. As we can see, e</a:t>
            </a:r>
            <a:r>
              <a:rPr lang="en-US" sz="1200" b="0" i="0" kern="1200" dirty="0">
                <a:solidFill>
                  <a:schemeClr val="tx1"/>
                </a:solidFill>
                <a:effectLst/>
                <a:latin typeface="+mn-lt"/>
                <a:ea typeface="+mn-ea"/>
                <a:cs typeface="+mn-cs"/>
              </a:rPr>
              <a:t>very subexpression is valid during the recursion.</a:t>
            </a:r>
          </a:p>
          <a:p>
            <a:endParaRPr lang="en-US" dirty="0"/>
          </a:p>
          <a:p>
            <a:r>
              <a:rPr lang="en-US" sz="1200" b="0" i="0" kern="1200" dirty="0">
                <a:solidFill>
                  <a:schemeClr val="tx1"/>
                </a:solidFill>
                <a:effectLst/>
                <a:latin typeface="+mn-lt"/>
                <a:ea typeface="+mn-ea"/>
                <a:cs typeface="+mn-cs"/>
              </a:rPr>
              <a:t>The data structure “stack” here is important for representing this recursive structure of the problem. </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62896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works as follows: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08831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let’s walk through the algorithm using this string we have seen before. Remember that we will scan the string character by character from left to right. At the first iteration, we have an opening curly bracket, therefore we will insert it into the stack, with the hope that in the future of the iterations we will be able to find a match. And, the reason why we insert it into the stack is that we are recursing it into the next level, like function call.</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278821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iteration, again, we have an opening square bracket, we will insert it into the stack, meaning that we recurse to the next level.</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35634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iteration, we have another square bracket, so push that into the stack. So far, our stack has three opening brackets. What that means is we are at a recursion of depth 3 because each time you push an element into the stack you are no different than going to another recursion level.</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53920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iteration, we reach a closed square bracket, meaning that we need to stop the current iteration, right? Because it is a closed square bracket, we have to stop the recursion to the previous level and see if we are able to get a opening square bracket to form a valid parenthesis pair. </a:t>
            </a:r>
          </a:p>
          <a:p>
            <a:endParaRPr lang="en-US" dirty="0"/>
          </a:p>
          <a:p>
            <a:r>
              <a:rPr lang="en-US" dirty="0"/>
              <a:t>Looking at the stack we have right now, the top element represent the opening bracket that push us into the current recursion. If we need a valid substring of parenthesis, it has to match the one we are returning with. </a:t>
            </a:r>
          </a:p>
          <a:p>
            <a:endParaRPr lang="en-US" dirty="0"/>
          </a:p>
          <a:p>
            <a:r>
              <a:rPr lang="en-US" dirty="0"/>
              <a:t>Well, what do we have here, it’s an opening square bracket and matches the closed square bracket we have here. So, we will pop out that opening square bracket from the stack, meaning that we can successfully return from the third recursion, the recursion number 3.</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748080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iteration, we have an opening curly bracket, so insert it, push it into the stack.</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359551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friendly reminder again. This wed we are going to have three students coming up to the stage presenting three research papers related to circuit partitioning. The first one is multilevel k-way …, (explain).</a:t>
            </a:r>
          </a:p>
          <a:p>
            <a:endParaRPr lang="en-US" dirty="0"/>
          </a:p>
          <a:p>
            <a:r>
              <a:rPr lang="en-US" dirty="0"/>
              <a:t>Make sure you upload your pptx to the issue page with the link over here. You will need to respond to the issue page and attach your power point as the attachment. Please use the template here, which can be downloaded from the class </a:t>
            </a:r>
            <a:r>
              <a:rPr lang="en-US" dirty="0" err="1"/>
              <a:t>github</a:t>
            </a:r>
            <a:r>
              <a:rPr lang="en-US" dirty="0"/>
              <a:t>.</a:t>
            </a:r>
          </a:p>
          <a:p>
            <a:endParaRPr lang="en-US" dirty="0"/>
          </a:p>
          <a:p>
            <a:r>
              <a:rPr lang="en-US" dirty="0"/>
              <a:t>Each of you should have about 20-25 min to present the motivation, contributions, technical details, and experimental results of the three papers. Basically after listening to your presentation, the audience should have a good understanding about what the paper is doing and have a rough idea about how to implement the paper to reproduce the result.</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534707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a closed curly bracket, meaning that we are returning from the recursion so we have to make sure the bracket that brings us into this recursion can form a valid match. Is it valid, well, the top element in the stack is the right opening curly bracket. So, we pope it out and move on.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347437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44250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893316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684161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1061268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71844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final iteration, we have a closed round bracket. Looking at the top element in the stack, we have the right opening round bracket, so we find a match and can pop it out without any error.</a:t>
            </a:r>
          </a:p>
          <a:p>
            <a:endParaRPr lang="en-US" dirty="0"/>
          </a:p>
          <a:p>
            <a:r>
              <a:rPr lang="en-US" dirty="0"/>
              <a:t>During this process, if there is any problem, such as you are not able to find the right opening bracket that matches the current closed bracket throughout the iterations, then we will just stop the process and return the invalid solution.</a:t>
            </a:r>
          </a:p>
          <a:p>
            <a:endParaRPr lang="en-US" dirty="0"/>
          </a:p>
          <a:p>
            <a:r>
              <a:rPr lang="en-US" dirty="0"/>
              <a:t>On the other hand, if we can successfully pass all iterations, we will return with the valid solution.</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1595195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complexity of this algorithm is linear at big O n where n is the number of input string characters. It’s a linear time, very efficient, simple algorithm. We traverse the given string (explain …)</a:t>
            </a:r>
          </a:p>
          <a:p>
            <a:endParaRPr lang="en-US" dirty="0"/>
          </a:p>
          <a:p>
            <a:r>
              <a:rPr lang="en-US" dirty="0"/>
              <a:t>The space complexity is of course also linear at big O n where n is the number of input string characters.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1941467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second part of the question is can you tell me the longest valid parenthesis substring. Given a string consisting of opening and closing round brackets, so here we only look at a single type of bracket, the round bracket, find the length of the longest valid parenthesis substring.</a:t>
            </a:r>
          </a:p>
          <a:p>
            <a:endParaRPr lang="en-US" dirty="0"/>
          </a:p>
          <a:p>
            <a:r>
              <a:rPr lang="en-US" dirty="0"/>
              <a:t>Input is a string of round brackets, ( and ). The goal is to find the length of the longest parenthesis. (explain …)</a:t>
            </a:r>
          </a:p>
          <a:p>
            <a:endParaRPr lang="en-US" dirty="0"/>
          </a:p>
          <a:p>
            <a:r>
              <a:rPr lang="en-US" dirty="0"/>
              <a:t>Let’s look at some examples in this table.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652164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things to realize about valid parentheses strings is that they're entirely self-satisfied by the recursive definition, meaning that while you can have one substring that is entirely inside another, you can't have two substrings that only partially overlap. This means that we can use a </a:t>
            </a:r>
            <a:r>
              <a:rPr lang="en-US" b="1" dirty="0"/>
              <a:t>greedy O(N) time complexity</a:t>
            </a:r>
            <a:r>
              <a:rPr lang="en-US" dirty="0"/>
              <a:t> solution to this problem without the need for any kind of backtracking. In fact, we should be able to use a very standard stack-based valid parentheses string algorithm with just three very minor modifications.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idea is to store indexes of previous starting brackets in a stack. The first element of the stack is a special element that provides index before the beginning of valid substring (base for next valid string). </a:t>
            </a:r>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70315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data structure? It’s the way we structure the data. The term structure means we structure or manipulate the data in certain order. Stack is one of such an example. It is an ordered list supporting insertions and deletions, defined by the two operations, push and pop. The push operation pushes an element …</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131406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028529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ends the part of stack data structure, a data structure to order your data elements in a first-in last-out order. Now, in contract to this order, the data structure queue organizes your data in a reversed order, first in first out. The element that got inserted into queue the earliest will be removed the first. </a:t>
            </a:r>
          </a:p>
          <a:p>
            <a:endParaRPr lang="en-US" dirty="0"/>
          </a:p>
          <a:p>
            <a:r>
              <a:rPr lang="en-US" dirty="0"/>
              <a:t>This data structure is very similar to our daily life applications. If you go to a, Cinemax or movie theater, you need to line up to get a ticket for the movie. It is first come first serve. That is the data structure queue. </a:t>
            </a:r>
          </a:p>
          <a:p>
            <a:endParaRPr lang="en-US" dirty="0"/>
          </a:p>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2071164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1292578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2669222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queue can do many things just like a stack can do many things for you. A very commonly asked question, again during the job interview, is that, can you implement a stack using queue? Given standard queue data structure that supports push and pop, can you use it to implement stack or to mimic the behavior of stack? In other words, can we use only queue push and queue pop to implement stack push and stack pop?</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788874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532713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today’s lecture.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498733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how stack works is as follows: there are three main operations, push, pop, and top. (explain..)</a:t>
            </a:r>
          </a:p>
          <a:p>
            <a:endParaRPr lang="en-US" dirty="0"/>
          </a:p>
          <a:p>
            <a:r>
              <a:rPr lang="en-US" dirty="0"/>
              <a:t>These operations are defined in a last in first out or first in last out order, allowing allow us to use the data structure to implement certain algorithms.</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8398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implement the stack data structure yourself. There is no need to reinvent the wheel, right? Because stack is a very fundamental data structure, pretty much all languages provide such a library for you to control data in a stack. For instance, in C++, the standard template library provides such a facilitate for users to organize data in a stack. </a:t>
            </a:r>
          </a:p>
          <a:p>
            <a:endParaRPr lang="en-US" dirty="0"/>
          </a:p>
          <a:p>
            <a:r>
              <a:rPr lang="en-US" dirty="0"/>
              <a:t>(explain the code)</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5176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has various applications. One very fundamental application of Stack is the recursion. The definition of recursion is a function that calls itself. For instance, the famous Fibonacci number recursion. Recursion is based on stack. When you call the function yourself, it inserts a frame pointer and maintain all the recursion in a stack-based data structure, called stack frame. </a:t>
            </a:r>
          </a:p>
          <a:p>
            <a:endParaRPr lang="en-US" dirty="0"/>
          </a:p>
          <a:p>
            <a:r>
              <a:rPr lang="en-US" dirty="0"/>
              <a:t>During the recursive call, when you reach the bottom of the recursion, which stack frame will you return the first? The last recursive call, right? So, recursion is implemented based on stack because you always need to return from the latest or the deepest recursive call. Without stack, you cannot implement recursion.</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244021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super important application of stack is the parenthesis checking problem. In this application, you are given a string of brackets, round brackets, curly brackets, and square brackets. Your job is to determine if the input string forms a valid parenthesis. An input string is valid of parenthesis if (explain…).</a:t>
            </a:r>
          </a:p>
          <a:p>
            <a:endParaRPr lang="en-US" dirty="0"/>
          </a:p>
          <a:p>
            <a:r>
              <a:rPr lang="en-US" dirty="0"/>
              <a:t>For example, the table here shows five examples of valid and invalid strings of parentheses. On the first row here, I have an opening round bracket immediately followed by a closed round bracket. Apparently, this is a valid parenthesis because it satisfies the condition we have here. (explain …)</a:t>
            </a:r>
          </a:p>
          <a:p>
            <a:endParaRPr lang="en-US" dirty="0"/>
          </a:p>
          <a:p>
            <a:r>
              <a:rPr lang="en-US" dirty="0"/>
              <a:t>This is a very frequently asked interview questions. I still remembered when I took the interview with two sigma, a financial firm based on New York, in 2020, this is the question I was asked during the first round of the phone interview.</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69575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can already tell why this is a frequently asked interview question. It is a fundamental routine in many important computer science problems, and is also a fundamental routine in language compiler. For instance, when you finish writing a program, the first thing you need to do or your compiler has to do is to parse that program into a valid mathematical expressions. If something goes wrong, the compiler need to pop out an error to tell you to fix it. Here, I have a math expression wrapped by three groups of round brackets, 3+2 first, 9-6 first and divided by 6, and then we multiply the three results together. Or I have 2 plus 7 first and make the result a divisor of one. </a:t>
            </a:r>
          </a:p>
          <a:p>
            <a:endParaRPr lang="en-US" dirty="0"/>
          </a:p>
          <a:p>
            <a:r>
              <a:rPr lang="en-US" dirty="0"/>
              <a:t>Similarly, your compiler needs to parse your code into valid code blocks, such as the main function here, a custom function here, or a lambda function object here. As we are going to talk in the next next week, stack is a key routine in implementing slicing </a:t>
            </a:r>
            <a:r>
              <a:rPr lang="en-US" dirty="0" err="1"/>
              <a:t>floorplain</a:t>
            </a:r>
            <a:r>
              <a:rPr lang="en-US" dirty="0"/>
              <a:t>.</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26723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we can solve this problem using stack. First, we need to take a look at the property of a valid expression. A valid parenthesis string/expression must imply all subexpressions are valid. This is a recursive definition. Again, a valid parenthesis string implies all subexpression are valid, meaning that, for each opening bracket you can always find a closed bracket in correct order, and vice versa. </a:t>
            </a:r>
          </a:p>
          <a:p>
            <a:endParaRPr lang="en-US" dirty="0"/>
          </a:p>
          <a:p>
            <a:r>
              <a:rPr lang="en-US" dirty="0"/>
              <a:t>Now, this recursive definition gives you the message that this problem can be solved using stack. </a:t>
            </a:r>
          </a:p>
          <a:p>
            <a:endParaRPr lang="en-US" dirty="0"/>
          </a:p>
          <a:p>
            <a:r>
              <a:rPr lang="en-US" dirty="0"/>
              <a:t>Let’s take a look at an example here. I have a string of 12 brackets, and I mark each pair of valid parenthesis in a specific color. For instance, the blue one represents a valid pair of curly brackets, the red color here represents a valid round bracket pair, and so on so forth. So, all the subexpression are valid parenthesis strings, and this string is a valid expression. Our job here is to solve it computationally.</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420290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9/11/22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9/11/22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sung-wei-huang/ece5960-physical-design/blob/main/Presentation/template.ppt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cppreference.com/w/cpp/container/queu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cppreference.com/w/cpp/container/st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6: Queue and Stack</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yellow pair</a:t>
            </a:r>
          </a:p>
        </p:txBody>
      </p:sp>
      <p:pic>
        <p:nvPicPr>
          <p:cNvPr id="6" name="Picture 5">
            <a:extLst>
              <a:ext uri="{FF2B5EF4-FFF2-40B4-BE49-F238E27FC236}">
                <a16:creationId xmlns:a16="http://schemas.microsoft.com/office/drawing/2014/main" id="{9F8A2F8E-7F9A-8F41-8A27-25497D26E762}"/>
              </a:ext>
            </a:extLst>
          </p:cNvPr>
          <p:cNvPicPr>
            <a:picLocks noChangeAspect="1"/>
          </p:cNvPicPr>
          <p:nvPr/>
        </p:nvPicPr>
        <p:blipFill>
          <a:blip r:embed="rId3"/>
          <a:stretch>
            <a:fillRect/>
          </a:stretch>
        </p:blipFill>
        <p:spPr>
          <a:xfrm>
            <a:off x="2151712" y="2451100"/>
            <a:ext cx="7777393" cy="3110957"/>
          </a:xfrm>
          <a:prstGeom prst="rect">
            <a:avLst/>
          </a:prstGeom>
        </p:spPr>
      </p:pic>
    </p:spTree>
    <p:extLst>
      <p:ext uri="{BB962C8B-B14F-4D97-AF65-F5344CB8AC3E}">
        <p14:creationId xmlns:p14="http://schemas.microsoft.com/office/powerpoint/2010/main" val="332907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purple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2151712" y="2451100"/>
            <a:ext cx="7777393" cy="3110957"/>
          </a:xfrm>
          <a:prstGeom prst="rect">
            <a:avLst/>
          </a:prstGeom>
        </p:spPr>
      </p:pic>
    </p:spTree>
    <p:extLst>
      <p:ext uri="{BB962C8B-B14F-4D97-AF65-F5344CB8AC3E}">
        <p14:creationId xmlns:p14="http://schemas.microsoft.com/office/powerpoint/2010/main" val="238835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green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2151712" y="2451100"/>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2151712" y="2451099"/>
            <a:ext cx="7886700" cy="3154680"/>
          </a:xfrm>
          <a:prstGeom prst="rect">
            <a:avLst/>
          </a:prstGeom>
        </p:spPr>
      </p:pic>
    </p:spTree>
    <p:extLst>
      <p:ext uri="{BB962C8B-B14F-4D97-AF65-F5344CB8AC3E}">
        <p14:creationId xmlns:p14="http://schemas.microsoft.com/office/powerpoint/2010/main" val="369195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Every subexpression is valid</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2151712" y="2451100"/>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2151712" y="2451099"/>
            <a:ext cx="7886700" cy="3154680"/>
          </a:xfrm>
          <a:prstGeom prst="rect">
            <a:avLst/>
          </a:prstGeom>
        </p:spPr>
      </p:pic>
      <p:pic>
        <p:nvPicPr>
          <p:cNvPr id="7" name="Picture 6">
            <a:extLst>
              <a:ext uri="{FF2B5EF4-FFF2-40B4-BE49-F238E27FC236}">
                <a16:creationId xmlns:a16="http://schemas.microsoft.com/office/drawing/2014/main" id="{1A22DEDC-594B-2D42-B53A-FC45243FCA35}"/>
              </a:ext>
            </a:extLst>
          </p:cNvPr>
          <p:cNvPicPr>
            <a:picLocks noChangeAspect="1"/>
          </p:cNvPicPr>
          <p:nvPr/>
        </p:nvPicPr>
        <p:blipFill>
          <a:blip r:embed="rId5"/>
          <a:stretch>
            <a:fillRect/>
          </a:stretch>
        </p:blipFill>
        <p:spPr>
          <a:xfrm>
            <a:off x="2151712" y="2451100"/>
            <a:ext cx="7888573" cy="3155430"/>
          </a:xfrm>
          <a:prstGeom prst="rect">
            <a:avLst/>
          </a:prstGeom>
        </p:spPr>
      </p:pic>
    </p:spTree>
    <p:extLst>
      <p:ext uri="{BB962C8B-B14F-4D97-AF65-F5344CB8AC3E}">
        <p14:creationId xmlns:p14="http://schemas.microsoft.com/office/powerpoint/2010/main" val="2954594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26A2-1231-1219-BB7F-E86FB8BCF0D0}"/>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53A8BC0-C65B-AA38-EDA6-0C550CBDE65F}"/>
              </a:ext>
            </a:extLst>
          </p:cNvPr>
          <p:cNvSpPr>
            <a:spLocks noGrp="1"/>
          </p:cNvSpPr>
          <p:nvPr>
            <p:ph idx="1"/>
          </p:nvPr>
        </p:nvSpPr>
        <p:spPr/>
        <p:txBody>
          <a:bodyPr>
            <a:normAutofit/>
          </a:bodyPr>
          <a:lstStyle/>
          <a:p>
            <a:pPr marL="331470" indent="-514350" algn="just">
              <a:buFont typeface="+mj-lt"/>
              <a:buAutoNum type="arabicPeriod"/>
            </a:pPr>
            <a:r>
              <a:rPr lang="en-US" sz="2600" dirty="0"/>
              <a:t>Initialize a stack S.</a:t>
            </a:r>
          </a:p>
          <a:p>
            <a:pPr marL="331470" indent="-514350" algn="just">
              <a:buFont typeface="+mj-lt"/>
              <a:buAutoNum type="arabicPeriod"/>
            </a:pPr>
            <a:r>
              <a:rPr lang="en-US" sz="2600" dirty="0"/>
              <a:t>Process each bracket of the expression from left to right.</a:t>
            </a:r>
          </a:p>
          <a:p>
            <a:pPr marL="331470" indent="-514350" algn="just">
              <a:buFont typeface="+mj-lt"/>
              <a:buAutoNum type="arabicPeriod"/>
            </a:pPr>
            <a:r>
              <a:rPr lang="en-US" sz="2600" dirty="0"/>
              <a:t>If we encounter an opening bracket, we simply push it onto the stack. This means we will process it later, let us simply move onto the sub-expression ahead.</a:t>
            </a:r>
          </a:p>
          <a:p>
            <a:pPr marL="331470" indent="-514350" algn="just">
              <a:buFont typeface="+mj-lt"/>
              <a:buAutoNum type="arabicPeriod"/>
            </a:pPr>
            <a:r>
              <a:rPr lang="en-US" sz="2600" dirty="0"/>
              <a:t>If we encounter a closing bracket, then we check the element on top of the stack. If the element at the top of the stack is an opening bracket of the same type, then we pop it off the stack and continue processing. Else, this implies an invalid expression.</a:t>
            </a:r>
          </a:p>
          <a:p>
            <a:pPr marL="331470" indent="-514350" algn="just">
              <a:buFont typeface="+mj-lt"/>
              <a:buAutoNum type="arabicPeriod"/>
            </a:pPr>
            <a:r>
              <a:rPr lang="en-US" sz="2600" dirty="0"/>
              <a:t>In the end, if we are left with a stack still having elements, then this implies an invalid expression.</a:t>
            </a:r>
          </a:p>
          <a:p>
            <a:pPr algn="just"/>
            <a:endParaRPr lang="en-US" sz="2600" dirty="0"/>
          </a:p>
        </p:txBody>
      </p:sp>
      <p:pic>
        <p:nvPicPr>
          <p:cNvPr id="4" name="Picture 3">
            <a:extLst>
              <a:ext uri="{FF2B5EF4-FFF2-40B4-BE49-F238E27FC236}">
                <a16:creationId xmlns:a16="http://schemas.microsoft.com/office/drawing/2014/main" id="{792B1310-6F11-9D22-368A-42487CAE020F}"/>
              </a:ext>
            </a:extLst>
          </p:cNvPr>
          <p:cNvPicPr>
            <a:picLocks noChangeAspect="1"/>
          </p:cNvPicPr>
          <p:nvPr/>
        </p:nvPicPr>
        <p:blipFill rotWithShape="1">
          <a:blip r:embed="rId3"/>
          <a:srcRect l="13750" t="25631" r="9333" b="59073"/>
          <a:stretch/>
        </p:blipFill>
        <p:spPr>
          <a:xfrm>
            <a:off x="5637395" y="502435"/>
            <a:ext cx="5806521" cy="576268"/>
          </a:xfrm>
          <a:prstGeom prst="rect">
            <a:avLst/>
          </a:prstGeom>
        </p:spPr>
      </p:pic>
    </p:spTree>
    <p:extLst>
      <p:ext uri="{BB962C8B-B14F-4D97-AF65-F5344CB8AC3E}">
        <p14:creationId xmlns:p14="http://schemas.microsoft.com/office/powerpoint/2010/main" val="97836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E3BB78-48D2-3A4A-80B3-1F90D12F08C7}"/>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5" name="Title 4">
            <a:extLst>
              <a:ext uri="{FF2B5EF4-FFF2-40B4-BE49-F238E27FC236}">
                <a16:creationId xmlns:a16="http://schemas.microsoft.com/office/drawing/2014/main" id="{05C47008-04D3-28D6-CDB3-D6A514118340}"/>
              </a:ext>
            </a:extLst>
          </p:cNvPr>
          <p:cNvSpPr>
            <a:spLocks noGrp="1"/>
          </p:cNvSpPr>
          <p:nvPr>
            <p:ph type="title"/>
          </p:nvPr>
        </p:nvSpPr>
        <p:spPr/>
        <p:txBody>
          <a:bodyPr/>
          <a:lstStyle/>
          <a:p>
            <a:r>
              <a:rPr lang="en-US" dirty="0"/>
              <a:t>Algorithm Walkthrough – 1 </a:t>
            </a:r>
          </a:p>
        </p:txBody>
      </p:sp>
    </p:spTree>
    <p:extLst>
      <p:ext uri="{BB962C8B-B14F-4D97-AF65-F5344CB8AC3E}">
        <p14:creationId xmlns:p14="http://schemas.microsoft.com/office/powerpoint/2010/main" val="414636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56056-C589-5C4E-A59F-3EDA7C5FE5EF}"/>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F5003198-7507-1E3F-B92E-0F5628E6FDB3}"/>
              </a:ext>
            </a:extLst>
          </p:cNvPr>
          <p:cNvSpPr>
            <a:spLocks noGrp="1"/>
          </p:cNvSpPr>
          <p:nvPr>
            <p:ph type="title"/>
          </p:nvPr>
        </p:nvSpPr>
        <p:spPr/>
        <p:txBody>
          <a:bodyPr/>
          <a:lstStyle/>
          <a:p>
            <a:r>
              <a:rPr lang="en-US" dirty="0"/>
              <a:t>Algorithm Walkthrough – 2</a:t>
            </a:r>
          </a:p>
        </p:txBody>
      </p:sp>
    </p:spTree>
    <p:extLst>
      <p:ext uri="{BB962C8B-B14F-4D97-AF65-F5344CB8AC3E}">
        <p14:creationId xmlns:p14="http://schemas.microsoft.com/office/powerpoint/2010/main" val="147180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77299-3A91-AB41-8F91-1D7C6D11B519}"/>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4511BE94-3D7F-12FE-CAB8-010D2C3D655C}"/>
              </a:ext>
            </a:extLst>
          </p:cNvPr>
          <p:cNvSpPr>
            <a:spLocks noGrp="1"/>
          </p:cNvSpPr>
          <p:nvPr>
            <p:ph type="title"/>
          </p:nvPr>
        </p:nvSpPr>
        <p:spPr/>
        <p:txBody>
          <a:bodyPr/>
          <a:lstStyle/>
          <a:p>
            <a:r>
              <a:rPr lang="en-US" dirty="0"/>
              <a:t>Algorithm Walkthrough – 3</a:t>
            </a:r>
          </a:p>
        </p:txBody>
      </p:sp>
    </p:spTree>
    <p:extLst>
      <p:ext uri="{BB962C8B-B14F-4D97-AF65-F5344CB8AC3E}">
        <p14:creationId xmlns:p14="http://schemas.microsoft.com/office/powerpoint/2010/main" val="1619396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D5AF7-FC2C-1B4A-A36F-EC47591DD8F0}"/>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EF76B3E1-F41F-96AC-5174-962D33A14015}"/>
              </a:ext>
            </a:extLst>
          </p:cNvPr>
          <p:cNvSpPr>
            <a:spLocks noGrp="1"/>
          </p:cNvSpPr>
          <p:nvPr>
            <p:ph type="title"/>
          </p:nvPr>
        </p:nvSpPr>
        <p:spPr/>
        <p:txBody>
          <a:bodyPr/>
          <a:lstStyle/>
          <a:p>
            <a:r>
              <a:rPr lang="en-US" dirty="0"/>
              <a:t>Algorithm Walkthrough – 4</a:t>
            </a:r>
          </a:p>
        </p:txBody>
      </p:sp>
    </p:spTree>
    <p:extLst>
      <p:ext uri="{BB962C8B-B14F-4D97-AF65-F5344CB8AC3E}">
        <p14:creationId xmlns:p14="http://schemas.microsoft.com/office/powerpoint/2010/main" val="208638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33C6FB-C408-4C45-A5DE-74E4DC589A44}"/>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25C15060-CC9E-C7B6-CACF-114EA5C3FC1F}"/>
              </a:ext>
            </a:extLst>
          </p:cNvPr>
          <p:cNvSpPr>
            <a:spLocks noGrp="1"/>
          </p:cNvSpPr>
          <p:nvPr>
            <p:ph type="title"/>
          </p:nvPr>
        </p:nvSpPr>
        <p:spPr/>
        <p:txBody>
          <a:bodyPr/>
          <a:lstStyle/>
          <a:p>
            <a:r>
              <a:rPr lang="en-US" dirty="0"/>
              <a:t>Algorithm Walkthrough – 5</a:t>
            </a:r>
          </a:p>
        </p:txBody>
      </p:sp>
    </p:spTree>
    <p:extLst>
      <p:ext uri="{BB962C8B-B14F-4D97-AF65-F5344CB8AC3E}">
        <p14:creationId xmlns:p14="http://schemas.microsoft.com/office/powerpoint/2010/main" val="808156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9/14</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fontScale="92500"/>
          </a:bodyPr>
          <a:lstStyle/>
          <a:p>
            <a:r>
              <a:rPr lang="en-US" b="1" dirty="0"/>
              <a:t>Circuit partition research presentation on 9/14 (in class)</a:t>
            </a:r>
          </a:p>
          <a:p>
            <a:pPr lvl="1"/>
            <a:r>
              <a:rPr lang="en-US" dirty="0"/>
              <a:t>George </a:t>
            </a:r>
            <a:r>
              <a:rPr lang="en-US" dirty="0" err="1"/>
              <a:t>Karypis</a:t>
            </a:r>
            <a:r>
              <a:rPr lang="en-US" dirty="0"/>
              <a:t> and Vipin Kumar, "Multilevel k-way Hypergraph Partitioning," </a:t>
            </a:r>
            <a:r>
              <a:rPr lang="en-US" i="1" dirty="0"/>
              <a:t>1999 ACM/IEEE DAC – </a:t>
            </a:r>
            <a:r>
              <a:rPr lang="en-US" b="1" i="1" dirty="0">
                <a:solidFill>
                  <a:srgbClr val="FF0000"/>
                </a:solidFill>
              </a:rPr>
              <a:t>presented by W-L Lee</a:t>
            </a:r>
          </a:p>
          <a:p>
            <a:pPr lvl="1"/>
            <a:r>
              <a:rPr lang="en-US" dirty="0" err="1"/>
              <a:t>Honghua</a:t>
            </a:r>
            <a:r>
              <a:rPr lang="en-US" dirty="0"/>
              <a:t> Yang and Martin Wong, "Efficient Network Flow Based Min-Cut Balanced Partitioning," </a:t>
            </a:r>
            <a:r>
              <a:rPr lang="en-US" i="1" dirty="0"/>
              <a:t>1994</a:t>
            </a:r>
            <a:r>
              <a:rPr lang="en-US" dirty="0"/>
              <a:t> </a:t>
            </a:r>
            <a:r>
              <a:rPr lang="en-US" i="1" dirty="0"/>
              <a:t>ACM/IEEE ICCAD – </a:t>
            </a:r>
            <a:r>
              <a:rPr lang="en-US" b="1" i="1" dirty="0">
                <a:solidFill>
                  <a:srgbClr val="FF0000"/>
                </a:solidFill>
              </a:rPr>
              <a:t>presented by Randy</a:t>
            </a:r>
            <a:endParaRPr lang="en-US" i="1" dirty="0"/>
          </a:p>
          <a:p>
            <a:pPr lvl="1"/>
            <a:r>
              <a:rPr lang="en-US" dirty="0"/>
              <a:t>Masahiro Tanaka, </a:t>
            </a:r>
            <a:r>
              <a:rPr lang="en-US" dirty="0" err="1"/>
              <a:t>Kenjiro</a:t>
            </a:r>
            <a:r>
              <a:rPr lang="en-US" dirty="0"/>
              <a:t> Taura, Toshihiro </a:t>
            </a:r>
            <a:r>
              <a:rPr lang="en-US" dirty="0" err="1"/>
              <a:t>Hanawa</a:t>
            </a:r>
            <a:r>
              <a:rPr lang="en-US" dirty="0"/>
              <a:t>, </a:t>
            </a:r>
            <a:r>
              <a:rPr lang="en-US" dirty="0" err="1"/>
              <a:t>Kentaro</a:t>
            </a:r>
            <a:r>
              <a:rPr lang="en-US" dirty="0"/>
              <a:t> </a:t>
            </a:r>
            <a:r>
              <a:rPr lang="en-US" dirty="0" err="1"/>
              <a:t>Torisawa</a:t>
            </a:r>
            <a:r>
              <a:rPr lang="en-US" dirty="0"/>
              <a:t>, "Automatic Graph Partitioning for Very Large-scale Deep Learning," </a:t>
            </a:r>
            <a:r>
              <a:rPr lang="en-US" i="1" dirty="0"/>
              <a:t>2021 IEEE IPDPS 2021 – </a:t>
            </a:r>
            <a:r>
              <a:rPr lang="en-US" b="1" i="1" dirty="0">
                <a:solidFill>
                  <a:srgbClr val="FF0000"/>
                </a:solidFill>
              </a:rPr>
              <a:t>presented by McKay</a:t>
            </a:r>
            <a:endParaRPr lang="en-US" i="1" dirty="0"/>
          </a:p>
          <a:p>
            <a:r>
              <a:rPr lang="en-US" b="1" dirty="0"/>
              <a:t>Instructions</a:t>
            </a:r>
          </a:p>
          <a:p>
            <a:pPr lvl="1"/>
            <a:r>
              <a:rPr lang="en-US" dirty="0"/>
              <a:t>Upload your pptx to </a:t>
            </a:r>
            <a:r>
              <a:rPr lang="en-US" dirty="0">
                <a:hlinkClick r:id="rId3"/>
              </a:rPr>
              <a:t>https://github.com/tsung-wei-huang/ece5960-physical-design/issues/9</a:t>
            </a:r>
            <a:endParaRPr lang="en-US" dirty="0"/>
          </a:p>
          <a:p>
            <a:pPr lvl="1"/>
            <a:r>
              <a:rPr lang="en-US" dirty="0"/>
              <a:t>Template is available here: </a:t>
            </a:r>
            <a:r>
              <a:rPr lang="en-US" dirty="0">
                <a:hlinkClick r:id="rId4"/>
              </a:rPr>
              <a:t>https://github.com/tsung-wei-huang/ece5960-physical-design/blob/main/Presentation/template.pptx</a:t>
            </a:r>
            <a:r>
              <a:rPr lang="en-US" dirty="0"/>
              <a:t> </a:t>
            </a:r>
          </a:p>
        </p:txBody>
      </p:sp>
      <p:sp>
        <p:nvSpPr>
          <p:cNvPr id="4" name="Slide Number Placeholder 1">
            <a:extLst>
              <a:ext uri="{FF2B5EF4-FFF2-40B4-BE49-F238E27FC236}">
                <a16:creationId xmlns:a16="http://schemas.microsoft.com/office/drawing/2014/main" id="{5C6D4EB2-32AC-177A-3F7A-045FB4C37AB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18795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C9D35-060C-794C-88FE-FA42E8BD30D5}"/>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B311A642-1255-BAEA-1F92-54538A6E7C09}"/>
              </a:ext>
            </a:extLst>
          </p:cNvPr>
          <p:cNvSpPr>
            <a:spLocks noGrp="1"/>
          </p:cNvSpPr>
          <p:nvPr>
            <p:ph type="title"/>
          </p:nvPr>
        </p:nvSpPr>
        <p:spPr/>
        <p:txBody>
          <a:bodyPr/>
          <a:lstStyle/>
          <a:p>
            <a:r>
              <a:rPr lang="en-US" dirty="0"/>
              <a:t>Algorithm Walkthrough – 6</a:t>
            </a:r>
          </a:p>
        </p:txBody>
      </p:sp>
    </p:spTree>
    <p:extLst>
      <p:ext uri="{BB962C8B-B14F-4D97-AF65-F5344CB8AC3E}">
        <p14:creationId xmlns:p14="http://schemas.microsoft.com/office/powerpoint/2010/main" val="139302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455C1-15B8-BD40-824D-CC552AAE2725}"/>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1CFBE107-1E44-D289-9A67-E154960A0884}"/>
              </a:ext>
            </a:extLst>
          </p:cNvPr>
          <p:cNvSpPr>
            <a:spLocks noGrp="1"/>
          </p:cNvSpPr>
          <p:nvPr>
            <p:ph type="title"/>
          </p:nvPr>
        </p:nvSpPr>
        <p:spPr/>
        <p:txBody>
          <a:bodyPr/>
          <a:lstStyle/>
          <a:p>
            <a:r>
              <a:rPr lang="en-US" dirty="0"/>
              <a:t>Algorithm Walkthrough – 7</a:t>
            </a:r>
          </a:p>
        </p:txBody>
      </p:sp>
    </p:spTree>
    <p:extLst>
      <p:ext uri="{BB962C8B-B14F-4D97-AF65-F5344CB8AC3E}">
        <p14:creationId xmlns:p14="http://schemas.microsoft.com/office/powerpoint/2010/main" val="13933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D465D-FA72-304A-88B4-81C06118AA54}"/>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6E1534B4-F17A-8CDF-B1B0-EC1721C3120B}"/>
              </a:ext>
            </a:extLst>
          </p:cNvPr>
          <p:cNvSpPr>
            <a:spLocks noGrp="1"/>
          </p:cNvSpPr>
          <p:nvPr>
            <p:ph type="title"/>
          </p:nvPr>
        </p:nvSpPr>
        <p:spPr/>
        <p:txBody>
          <a:bodyPr/>
          <a:lstStyle/>
          <a:p>
            <a:r>
              <a:rPr lang="en-US" dirty="0"/>
              <a:t>Algorithm Walkthrough – 8</a:t>
            </a:r>
          </a:p>
        </p:txBody>
      </p:sp>
    </p:spTree>
    <p:extLst>
      <p:ext uri="{BB962C8B-B14F-4D97-AF65-F5344CB8AC3E}">
        <p14:creationId xmlns:p14="http://schemas.microsoft.com/office/powerpoint/2010/main" val="3900271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1C687-8A94-144F-94D2-DB1F9268CFE6}"/>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5" name="Title 4">
            <a:extLst>
              <a:ext uri="{FF2B5EF4-FFF2-40B4-BE49-F238E27FC236}">
                <a16:creationId xmlns:a16="http://schemas.microsoft.com/office/drawing/2014/main" id="{EFBED1E0-5489-ED6D-6F1C-8230EA601887}"/>
              </a:ext>
            </a:extLst>
          </p:cNvPr>
          <p:cNvSpPr>
            <a:spLocks noGrp="1"/>
          </p:cNvSpPr>
          <p:nvPr>
            <p:ph type="title"/>
          </p:nvPr>
        </p:nvSpPr>
        <p:spPr/>
        <p:txBody>
          <a:bodyPr/>
          <a:lstStyle/>
          <a:p>
            <a:r>
              <a:rPr lang="en-US" dirty="0"/>
              <a:t>Algorithm Walkthrough – 9</a:t>
            </a:r>
          </a:p>
        </p:txBody>
      </p:sp>
    </p:spTree>
    <p:extLst>
      <p:ext uri="{BB962C8B-B14F-4D97-AF65-F5344CB8AC3E}">
        <p14:creationId xmlns:p14="http://schemas.microsoft.com/office/powerpoint/2010/main" val="207502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B84D6-5CA0-BD48-BD74-A67E355CA65B}"/>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C4714E2A-5674-586B-ED0C-66CFBF440E91}"/>
              </a:ext>
            </a:extLst>
          </p:cNvPr>
          <p:cNvSpPr>
            <a:spLocks noGrp="1"/>
          </p:cNvSpPr>
          <p:nvPr>
            <p:ph type="title"/>
          </p:nvPr>
        </p:nvSpPr>
        <p:spPr/>
        <p:txBody>
          <a:bodyPr/>
          <a:lstStyle/>
          <a:p>
            <a:r>
              <a:rPr lang="en-US" dirty="0"/>
              <a:t>Algorithm Walkthrough – 10</a:t>
            </a:r>
          </a:p>
        </p:txBody>
      </p:sp>
    </p:spTree>
    <p:extLst>
      <p:ext uri="{BB962C8B-B14F-4D97-AF65-F5344CB8AC3E}">
        <p14:creationId xmlns:p14="http://schemas.microsoft.com/office/powerpoint/2010/main" val="1563793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1749D-4DC6-C740-AB5A-AC6F8F96E20B}"/>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DB21D593-5825-ADF8-E15D-D99659649134}"/>
              </a:ext>
            </a:extLst>
          </p:cNvPr>
          <p:cNvSpPr>
            <a:spLocks noGrp="1"/>
          </p:cNvSpPr>
          <p:nvPr>
            <p:ph type="title"/>
          </p:nvPr>
        </p:nvSpPr>
        <p:spPr/>
        <p:txBody>
          <a:bodyPr/>
          <a:lstStyle/>
          <a:p>
            <a:r>
              <a:rPr lang="en-US" dirty="0"/>
              <a:t>Algorithm Walkthrough – 11</a:t>
            </a:r>
          </a:p>
        </p:txBody>
      </p:sp>
    </p:spTree>
    <p:extLst>
      <p:ext uri="{BB962C8B-B14F-4D97-AF65-F5344CB8AC3E}">
        <p14:creationId xmlns:p14="http://schemas.microsoft.com/office/powerpoint/2010/main" val="154734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26CA0-BE96-E24C-9D63-DC36FAD3326E}"/>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CBA9A11C-5331-634D-BC1B-37B2762343DB}"/>
              </a:ext>
            </a:extLst>
          </p:cNvPr>
          <p:cNvSpPr>
            <a:spLocks noGrp="1"/>
          </p:cNvSpPr>
          <p:nvPr>
            <p:ph type="title"/>
          </p:nvPr>
        </p:nvSpPr>
        <p:spPr/>
        <p:txBody>
          <a:bodyPr/>
          <a:lstStyle/>
          <a:p>
            <a:r>
              <a:rPr lang="en-US" dirty="0"/>
              <a:t>Algorithm Walkthrough – 11</a:t>
            </a:r>
          </a:p>
        </p:txBody>
      </p:sp>
    </p:spTree>
    <p:extLst>
      <p:ext uri="{BB962C8B-B14F-4D97-AF65-F5344CB8AC3E}">
        <p14:creationId xmlns:p14="http://schemas.microsoft.com/office/powerpoint/2010/main" val="386458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8AB1-F94D-41BB-1774-0F29231060B8}"/>
              </a:ext>
            </a:extLst>
          </p:cNvPr>
          <p:cNvSpPr>
            <a:spLocks noGrp="1"/>
          </p:cNvSpPr>
          <p:nvPr>
            <p:ph type="title"/>
          </p:nvPr>
        </p:nvSpPr>
        <p:spPr/>
        <p:txBody>
          <a:bodyPr/>
          <a:lstStyle/>
          <a:p>
            <a:r>
              <a:rPr lang="en-US" dirty="0"/>
              <a:t>Algorithm Complexity</a:t>
            </a:r>
          </a:p>
        </p:txBody>
      </p:sp>
      <p:sp>
        <p:nvSpPr>
          <p:cNvPr id="3" name="Content Placeholder 2">
            <a:extLst>
              <a:ext uri="{FF2B5EF4-FFF2-40B4-BE49-F238E27FC236}">
                <a16:creationId xmlns:a16="http://schemas.microsoft.com/office/drawing/2014/main" id="{9DD0DAAC-21E4-E5F4-6388-F5249DAFDA5B}"/>
              </a:ext>
            </a:extLst>
          </p:cNvPr>
          <p:cNvSpPr>
            <a:spLocks noGrp="1"/>
          </p:cNvSpPr>
          <p:nvPr>
            <p:ph idx="1"/>
          </p:nvPr>
        </p:nvSpPr>
        <p:spPr/>
        <p:txBody>
          <a:bodyPr/>
          <a:lstStyle/>
          <a:p>
            <a:r>
              <a:rPr lang="en-US" b="1" dirty="0"/>
              <a:t>Time complexity: </a:t>
            </a:r>
            <a:r>
              <a:rPr lang="en-US" b="1" i="1" dirty="0"/>
              <a:t>O</a:t>
            </a:r>
            <a:r>
              <a:rPr lang="en-US" b="1" dirty="0"/>
              <a:t>(</a:t>
            </a:r>
            <a:r>
              <a:rPr lang="en-US" b="1" i="1" dirty="0"/>
              <a:t>n</a:t>
            </a:r>
            <a:r>
              <a:rPr lang="en-US" b="1" dirty="0"/>
              <a:t>) </a:t>
            </a:r>
          </a:p>
          <a:p>
            <a:pPr lvl="1"/>
            <a:r>
              <a:rPr lang="en-US" dirty="0"/>
              <a:t>We traverse the given string one character at a time and push and pop operations on a stack take </a:t>
            </a:r>
            <a:r>
              <a:rPr lang="en-US" i="1" dirty="0"/>
              <a:t>O</a:t>
            </a:r>
            <a:r>
              <a:rPr lang="en-US" dirty="0"/>
              <a:t>(1) time.</a:t>
            </a:r>
          </a:p>
          <a:p>
            <a:r>
              <a:rPr lang="en-US" b="1" dirty="0"/>
              <a:t>Space complexity: O(n)</a:t>
            </a:r>
          </a:p>
          <a:p>
            <a:pPr lvl="1"/>
            <a:r>
              <a:rPr lang="en-US" dirty="0"/>
              <a:t>We push all opening brackets onto the stack and in the worst case, we will end up pushing all the brackets onto the stack. e.g. ((((((((((.</a:t>
            </a:r>
          </a:p>
          <a:p>
            <a:endParaRPr lang="en-US" dirty="0"/>
          </a:p>
          <a:p>
            <a:endParaRPr lang="en-US" dirty="0"/>
          </a:p>
        </p:txBody>
      </p:sp>
    </p:spTree>
    <p:extLst>
      <p:ext uri="{BB962C8B-B14F-4D97-AF65-F5344CB8AC3E}">
        <p14:creationId xmlns:p14="http://schemas.microsoft.com/office/powerpoint/2010/main" val="331550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99B-99D6-3F83-2544-F58E9DDA8C45}"/>
              </a:ext>
            </a:extLst>
          </p:cNvPr>
          <p:cNvSpPr>
            <a:spLocks noGrp="1"/>
          </p:cNvSpPr>
          <p:nvPr>
            <p:ph type="title"/>
          </p:nvPr>
        </p:nvSpPr>
        <p:spPr/>
        <p:txBody>
          <a:bodyPr>
            <a:normAutofit/>
          </a:bodyPr>
          <a:lstStyle/>
          <a:p>
            <a:r>
              <a:rPr lang="en-US" sz="3900" dirty="0"/>
              <a:t>Variant: Longest Valid Parenthesis </a:t>
            </a:r>
            <a:r>
              <a:rPr lang="en-US" sz="3900" dirty="0" err="1"/>
              <a:t>Substr</a:t>
            </a:r>
            <a:endParaRPr lang="en-US" sz="3900" dirty="0"/>
          </a:p>
        </p:txBody>
      </p:sp>
      <p:sp>
        <p:nvSpPr>
          <p:cNvPr id="3" name="Content Placeholder 2">
            <a:extLst>
              <a:ext uri="{FF2B5EF4-FFF2-40B4-BE49-F238E27FC236}">
                <a16:creationId xmlns:a16="http://schemas.microsoft.com/office/drawing/2014/main" id="{458A3928-76A4-0AA2-B9FC-5D4D6E8D63DD}"/>
              </a:ext>
            </a:extLst>
          </p:cNvPr>
          <p:cNvSpPr>
            <a:spLocks noGrp="1"/>
          </p:cNvSpPr>
          <p:nvPr>
            <p:ph idx="1"/>
          </p:nvPr>
        </p:nvSpPr>
        <p:spPr/>
        <p:txBody>
          <a:bodyPr/>
          <a:lstStyle/>
          <a:p>
            <a:r>
              <a:rPr lang="en-US" b="1" dirty="0"/>
              <a:t>Input: a string of round brackets ‘(' and ')'</a:t>
            </a:r>
          </a:p>
          <a:p>
            <a:r>
              <a:rPr lang="en-US" b="1" dirty="0"/>
              <a:t>Goal: find the length of the longest parenthesis substring</a:t>
            </a:r>
          </a:p>
          <a:p>
            <a:pPr lvl="1"/>
            <a:r>
              <a:rPr lang="en-US" dirty="0"/>
              <a:t>Open brackets must be closed by the same type of brackets</a:t>
            </a:r>
          </a:p>
          <a:p>
            <a:pPr lvl="1"/>
            <a:r>
              <a:rPr lang="en-US" dirty="0"/>
              <a:t>Open brackets must be closed in the correct order</a:t>
            </a:r>
          </a:p>
          <a:p>
            <a:pPr lvl="1"/>
            <a:r>
              <a:rPr lang="en-US" dirty="0">
                <a:solidFill>
                  <a:srgbClr val="FF0000"/>
                </a:solidFill>
              </a:rPr>
              <a:t>The entire string might be invalid but substrings are valid</a:t>
            </a:r>
          </a:p>
          <a:p>
            <a:pPr lvl="2"/>
            <a:r>
              <a:rPr lang="en-US" dirty="0">
                <a:solidFill>
                  <a:srgbClr val="FF0000"/>
                </a:solidFill>
              </a:rPr>
              <a:t>What is the longest one of such a substring?</a:t>
            </a:r>
          </a:p>
        </p:txBody>
      </p:sp>
      <p:graphicFrame>
        <p:nvGraphicFramePr>
          <p:cNvPr id="4" name="Table 3">
            <a:extLst>
              <a:ext uri="{FF2B5EF4-FFF2-40B4-BE49-F238E27FC236}">
                <a16:creationId xmlns:a16="http://schemas.microsoft.com/office/drawing/2014/main" id="{1D9D0C45-C75E-79D7-8964-4F09EED2D170}"/>
              </a:ext>
            </a:extLst>
          </p:cNvPr>
          <p:cNvGraphicFramePr>
            <a:graphicFrameLocks noGrp="1"/>
          </p:cNvGraphicFramePr>
          <p:nvPr>
            <p:extLst>
              <p:ext uri="{D42A27DB-BD31-4B8C-83A1-F6EECF244321}">
                <p14:modId xmlns:p14="http://schemas.microsoft.com/office/powerpoint/2010/main" val="1983386430"/>
              </p:ext>
            </p:extLst>
          </p:nvPr>
        </p:nvGraphicFramePr>
        <p:xfrm>
          <a:off x="838199" y="4222955"/>
          <a:ext cx="10515600" cy="185420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1918320195"/>
                    </a:ext>
                  </a:extLst>
                </a:gridCol>
                <a:gridCol w="52578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2</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4</a:t>
                      </a:r>
                    </a:p>
                  </a:txBody>
                  <a:tcPr/>
                </a:tc>
                <a:extLst>
                  <a:ext uri="{0D108BD9-81ED-4DB2-BD59-A6C34878D82A}">
                    <a16:rowId xmlns:a16="http://schemas.microsoft.com/office/drawing/2014/main" val="1437830950"/>
                  </a:ext>
                </a:extLst>
              </a:tr>
              <a:tr h="370840">
                <a:tc>
                  <a:txBody>
                    <a:bodyPr/>
                    <a:lstStyle/>
                    <a:p>
                      <a:r>
                        <a:rPr lang="en-US" dirty="0"/>
                        <a:t>(]</a:t>
                      </a:r>
                    </a:p>
                  </a:txBody>
                  <a:tcPr>
                    <a:solidFill>
                      <a:schemeClr val="accent2">
                        <a:lumMod val="20000"/>
                        <a:lumOff val="80000"/>
                      </a:schemeClr>
                    </a:solidFill>
                  </a:tcPr>
                </a:tc>
                <a:tc>
                  <a:txBody>
                    <a:bodyPr/>
                    <a:lstStyle/>
                    <a:p>
                      <a:r>
                        <a:rPr lang="en-US" dirty="0"/>
                        <a:t>invalid</a:t>
                      </a:r>
                    </a:p>
                  </a:txBody>
                  <a:tcPr>
                    <a:solidFill>
                      <a:schemeClr val="accent2">
                        <a:lumMod val="20000"/>
                        <a:lumOff val="80000"/>
                      </a:schemeClr>
                    </a:solidFill>
                  </a:tcPr>
                </a:tc>
                <a:extLst>
                  <a:ext uri="{0D108BD9-81ED-4DB2-BD59-A6C34878D82A}">
                    <a16:rowId xmlns:a16="http://schemas.microsoft.com/office/drawing/2014/main" val="365582595"/>
                  </a:ext>
                </a:extLst>
              </a:tr>
              <a:tr h="370840">
                <a:tc>
                  <a:txBody>
                    <a:bodyPr/>
                    <a:lstStyle/>
                    <a:p>
                      <a:r>
                        <a:rPr lang="en-US" dirty="0"/>
                        <a:t>([)] (()</a:t>
                      </a:r>
                    </a:p>
                  </a:txBody>
                  <a:tcPr>
                    <a:noFill/>
                  </a:tcPr>
                </a:tc>
                <a:tc>
                  <a:txBody>
                    <a:bodyPr/>
                    <a:lstStyle/>
                    <a:p>
                      <a:r>
                        <a:rPr lang="en-US" dirty="0"/>
                        <a:t>2</a:t>
                      </a:r>
                    </a:p>
                  </a:txBody>
                  <a:tcPr>
                    <a:noFill/>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2</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4068993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6EE6-408D-2C2B-0F13-6EEEC78B5A71}"/>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C63AA577-1FED-F583-A256-7DB869E8E311}"/>
              </a:ext>
            </a:extLst>
          </p:cNvPr>
          <p:cNvSpPr>
            <a:spLocks noGrp="1"/>
          </p:cNvSpPr>
          <p:nvPr>
            <p:ph idx="1"/>
          </p:nvPr>
        </p:nvSpPr>
        <p:spPr/>
        <p:txBody>
          <a:bodyPr>
            <a:normAutofit lnSpcReduction="10000"/>
          </a:bodyPr>
          <a:lstStyle/>
          <a:p>
            <a:pPr marL="514350" indent="-514350">
              <a:buAutoNum type="arabicParenR"/>
            </a:pPr>
            <a:r>
              <a:rPr lang="en-US" sz="2400" dirty="0"/>
              <a:t>Create an empty stack and push -1 to it. The first element of the stack is used to provide a base for the next valid string. </a:t>
            </a:r>
          </a:p>
          <a:p>
            <a:pPr marL="514350" indent="-514350">
              <a:buAutoNum type="arabicParenR"/>
            </a:pPr>
            <a:r>
              <a:rPr lang="en-US" sz="2400" dirty="0"/>
              <a:t>Initialize result as 0. </a:t>
            </a:r>
          </a:p>
          <a:p>
            <a:pPr marL="514350" indent="-514350">
              <a:buAutoNum type="arabicParenR"/>
            </a:pPr>
            <a:r>
              <a:rPr lang="en-US" sz="2400" dirty="0"/>
              <a:t>If the character is '(' i.e. str[</a:t>
            </a:r>
            <a:r>
              <a:rPr lang="en-US" sz="2400" dirty="0" err="1"/>
              <a:t>i</a:t>
            </a:r>
            <a:r>
              <a:rPr lang="en-US" sz="2400" dirty="0"/>
              <a:t>] == '('), push index '</a:t>
            </a:r>
            <a:r>
              <a:rPr lang="en-US" sz="2400" dirty="0" err="1"/>
              <a:t>i</a:t>
            </a:r>
            <a:r>
              <a:rPr lang="en-US" sz="2400" dirty="0"/>
              <a:t>' to the stack.</a:t>
            </a:r>
          </a:p>
          <a:p>
            <a:pPr marL="0" indent="0">
              <a:buNone/>
            </a:pPr>
            <a:r>
              <a:rPr lang="en-US" sz="2400" dirty="0"/>
              <a:t>      Else (if the character is ')’) </a:t>
            </a:r>
          </a:p>
          <a:p>
            <a:pPr marL="0" indent="0">
              <a:buNone/>
            </a:pPr>
            <a:r>
              <a:rPr lang="en-US" sz="2400" dirty="0"/>
              <a:t>	a) Pop an item from the stack (an opening bracket) </a:t>
            </a:r>
          </a:p>
          <a:p>
            <a:pPr marL="0" indent="0">
              <a:buNone/>
            </a:pPr>
            <a:r>
              <a:rPr lang="en-US" sz="2400" dirty="0"/>
              <a:t>	b) If the stack is not empty, then find the length of current valid substring by taking the difference between the current index and top of the stack. Then update the result of maximum value. </a:t>
            </a:r>
          </a:p>
          <a:p>
            <a:pPr marL="0" indent="0">
              <a:buNone/>
            </a:pPr>
            <a:r>
              <a:rPr lang="en-US" sz="2400" dirty="0"/>
              <a:t>	c) If the stack is empty, push the current index as a base for the next valid substring. </a:t>
            </a:r>
          </a:p>
          <a:p>
            <a:pPr marL="0" indent="0">
              <a:buNone/>
            </a:pPr>
            <a:r>
              <a:rPr lang="en-US" sz="2400" dirty="0"/>
              <a:t>3) Return result.</a:t>
            </a:r>
          </a:p>
        </p:txBody>
      </p:sp>
    </p:spTree>
    <p:extLst>
      <p:ext uri="{BB962C8B-B14F-4D97-AF65-F5344CB8AC3E}">
        <p14:creationId xmlns:p14="http://schemas.microsoft.com/office/powerpoint/2010/main" val="372670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Stack</a:t>
            </a:r>
          </a:p>
        </p:txBody>
      </p:sp>
      <p:sp>
        <p:nvSpPr>
          <p:cNvPr id="3" name="Content Placeholder 2">
            <a:extLst>
              <a:ext uri="{FF2B5EF4-FFF2-40B4-BE49-F238E27FC236}">
                <a16:creationId xmlns:a16="http://schemas.microsoft.com/office/drawing/2014/main" id="{57F6847B-6C61-ED4D-93C4-9BA263A61514}"/>
              </a:ext>
            </a:extLst>
          </p:cNvPr>
          <p:cNvSpPr>
            <a:spLocks noGrp="1"/>
          </p:cNvSpPr>
          <p:nvPr>
            <p:ph idx="1"/>
          </p:nvPr>
        </p:nvSpPr>
        <p:spPr/>
        <p:txBody>
          <a:bodyPr/>
          <a:lstStyle/>
          <a:p>
            <a:r>
              <a:rPr lang="en-US" altLang="zh-TW" b="1" dirty="0"/>
              <a:t>An ordered list supporting insertions and deletions</a:t>
            </a:r>
          </a:p>
          <a:p>
            <a:pPr lvl="1"/>
            <a:r>
              <a:rPr lang="en-US" altLang="zh-TW" dirty="0"/>
              <a:t>Push: push an element into the list</a:t>
            </a:r>
          </a:p>
          <a:p>
            <a:pPr lvl="1"/>
            <a:r>
              <a:rPr lang="en-US" altLang="zh-TW" dirty="0"/>
              <a:t>Pop: pop an element from the list in </a:t>
            </a:r>
            <a:r>
              <a:rPr lang="en-US" altLang="zh-TW" i="1" dirty="0">
                <a:solidFill>
                  <a:srgbClr val="FF0000"/>
                </a:solidFill>
              </a:rPr>
              <a:t>Last-In-First-Out</a:t>
            </a:r>
            <a:r>
              <a:rPr lang="en-US" altLang="zh-TW" dirty="0">
                <a:solidFill>
                  <a:srgbClr val="FF0000"/>
                </a:solidFill>
              </a:rPr>
              <a:t> (</a:t>
            </a:r>
            <a:r>
              <a:rPr lang="en-US" altLang="zh-TW" i="1" dirty="0">
                <a:solidFill>
                  <a:srgbClr val="FF0000"/>
                </a:solidFill>
              </a:rPr>
              <a:t>LIFO</a:t>
            </a:r>
            <a:r>
              <a:rPr lang="en-US" altLang="zh-TW" dirty="0">
                <a:solidFill>
                  <a:srgbClr val="FF0000"/>
                </a:solidFill>
              </a:rPr>
              <a:t>) </a:t>
            </a:r>
            <a:r>
              <a:rPr lang="en-US" altLang="zh-TW" dirty="0"/>
              <a:t>order</a:t>
            </a:r>
          </a:p>
          <a:p>
            <a:r>
              <a:rPr lang="en-US" altLang="zh-TW" dirty="0"/>
              <a:t>If we add the elements </a:t>
            </a:r>
            <a:r>
              <a:rPr lang="en-US" altLang="zh-TW" i="1" dirty="0"/>
              <a:t>A</a:t>
            </a:r>
            <a:r>
              <a:rPr lang="en-US" altLang="zh-TW" dirty="0"/>
              <a:t>, </a:t>
            </a:r>
            <a:r>
              <a:rPr lang="en-US" altLang="zh-TW" i="1" dirty="0"/>
              <a:t>B</a:t>
            </a:r>
            <a:r>
              <a:rPr lang="en-US" altLang="zh-TW" dirty="0"/>
              <a:t>, </a:t>
            </a:r>
            <a:r>
              <a:rPr lang="en-US" altLang="zh-TW" i="1" dirty="0"/>
              <a:t>C</a:t>
            </a:r>
            <a:r>
              <a:rPr lang="en-US" altLang="zh-TW" dirty="0"/>
              <a:t>, </a:t>
            </a:r>
            <a:r>
              <a:rPr lang="en-US" altLang="zh-TW" i="1" dirty="0"/>
              <a:t>D</a:t>
            </a:r>
            <a:r>
              <a:rPr lang="en-US" altLang="zh-TW" dirty="0"/>
              <a:t>, </a:t>
            </a:r>
            <a:r>
              <a:rPr lang="en-US" altLang="zh-TW" i="1" dirty="0"/>
              <a:t>E</a:t>
            </a:r>
            <a:r>
              <a:rPr lang="en-US" altLang="zh-TW" dirty="0"/>
              <a:t> to the stack, in that order, then </a:t>
            </a:r>
            <a:r>
              <a:rPr lang="en-US" altLang="zh-TW" i="1" dirty="0"/>
              <a:t>E</a:t>
            </a:r>
            <a:r>
              <a:rPr lang="en-US" altLang="zh-TW" dirty="0"/>
              <a:t> is the first element we pop from the stack</a:t>
            </a:r>
          </a:p>
          <a:p>
            <a:pPr lvl="1" algn="just"/>
            <a:endParaRPr lang="en-US" altLang="zh-TW" dirty="0"/>
          </a:p>
          <a:p>
            <a:pPr lvl="1" algn="just"/>
            <a:endParaRPr lang="en-US" altLang="zh-TW" dirty="0"/>
          </a:p>
          <a:p>
            <a:endParaRPr lang="en-US" dirty="0"/>
          </a:p>
          <a:p>
            <a:endParaRPr lang="en-US" dirty="0"/>
          </a:p>
        </p:txBody>
      </p:sp>
      <p:pic>
        <p:nvPicPr>
          <p:cNvPr id="4" name="Picture 4" descr="figure3">
            <a:extLst>
              <a:ext uri="{FF2B5EF4-FFF2-40B4-BE49-F238E27FC236}">
                <a16:creationId xmlns:a16="http://schemas.microsoft.com/office/drawing/2014/main" id="{A73F14A9-8A05-A37B-C0A9-ACDFB0E0DBDB}"/>
              </a:ext>
            </a:extLst>
          </p:cNvPr>
          <p:cNvPicPr>
            <a:picLocks noChangeAspect="1" noChangeArrowheads="1"/>
          </p:cNvPicPr>
          <p:nvPr/>
        </p:nvPicPr>
        <p:blipFill rotWithShape="1">
          <a:blip r:embed="rId3" cstate="print"/>
          <a:srcRect b="10719"/>
          <a:stretch/>
        </p:blipFill>
        <p:spPr bwMode="auto">
          <a:xfrm>
            <a:off x="1513114" y="3821905"/>
            <a:ext cx="8840614" cy="2273091"/>
          </a:xfrm>
          <a:prstGeom prst="rect">
            <a:avLst/>
          </a:prstGeom>
          <a:noFill/>
        </p:spPr>
      </p:pic>
    </p:spTree>
    <p:extLst>
      <p:ext uri="{BB962C8B-B14F-4D97-AF65-F5344CB8AC3E}">
        <p14:creationId xmlns:p14="http://schemas.microsoft.com/office/powerpoint/2010/main" val="2894492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51CC-5D32-10C9-1D1A-F1713C7AB7AB}"/>
              </a:ext>
            </a:extLst>
          </p:cNvPr>
          <p:cNvSpPr>
            <a:spLocks noGrp="1"/>
          </p:cNvSpPr>
          <p:nvPr>
            <p:ph type="title"/>
          </p:nvPr>
        </p:nvSpPr>
        <p:spPr/>
        <p:txBody>
          <a:bodyPr/>
          <a:lstStyle/>
          <a:p>
            <a:r>
              <a:rPr lang="en-US" dirty="0"/>
              <a:t>Implementation</a:t>
            </a:r>
          </a:p>
        </p:txBody>
      </p:sp>
      <p:sp>
        <p:nvSpPr>
          <p:cNvPr id="9" name="TextBox 8">
            <a:extLst>
              <a:ext uri="{FF2B5EF4-FFF2-40B4-BE49-F238E27FC236}">
                <a16:creationId xmlns:a16="http://schemas.microsoft.com/office/drawing/2014/main" id="{1076FA3F-FEEF-6F03-F6B2-36CEA8C5FC2C}"/>
              </a:ext>
            </a:extLst>
          </p:cNvPr>
          <p:cNvSpPr txBox="1"/>
          <p:nvPr/>
        </p:nvSpPr>
        <p:spPr>
          <a:xfrm>
            <a:off x="838199" y="1410628"/>
            <a:ext cx="10515599" cy="4893647"/>
          </a:xfrm>
          <a:prstGeom prst="rect">
            <a:avLst/>
          </a:prstGeom>
          <a:noFill/>
        </p:spPr>
        <p:txBody>
          <a:bodyPr wrap="square">
            <a:spAutoFit/>
          </a:bodyPr>
          <a:lstStyle/>
          <a:p>
            <a:r>
              <a:rPr lang="en-US" sz="2400" dirty="0">
                <a:effectLst/>
                <a:latin typeface="Arial" panose="020B0604020202020204" pitchFamily="34" charset="0"/>
                <a:cs typeface="Arial" panose="020B0604020202020204" pitchFamily="34" charset="0"/>
              </a:rPr>
              <a:t>int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longest_valid_sub</a:t>
            </a:r>
            <a:r>
              <a:rPr lang="en-US" sz="2400" dirty="0" err="1">
                <a:latin typeface="Arial" panose="020B0604020202020204" pitchFamily="34" charset="0"/>
                <a:cs typeface="Arial" panose="020B0604020202020204" pitchFamily="34" charset="0"/>
              </a:rPr>
              <a:t>parenthesis_string</a:t>
            </a:r>
            <a:r>
              <a:rPr lang="en-US" sz="2400" dirty="0">
                <a:effectLst/>
                <a:latin typeface="Arial" panose="020B0604020202020204" pitchFamily="34" charset="0"/>
                <a:cs typeface="Arial" panose="020B0604020202020204" pitchFamily="34" charset="0"/>
              </a:rPr>
              <a:t>(string</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S)</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std::vector&lt;int&gt;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stack</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int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ans</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for</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(int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&lt;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S.size</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i</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if</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(S[</a:t>
            </a:r>
            <a:r>
              <a:rPr lang="en-US" sz="2400" dirty="0" err="1">
                <a:effectLst/>
                <a:latin typeface="Arial" panose="020B0604020202020204" pitchFamily="34" charset="0"/>
                <a:cs typeface="Arial" panose="020B0604020202020204" pitchFamily="34" charset="0"/>
              </a:rPr>
              <a:t>i</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stack.push_back</a:t>
            </a:r>
            <a:r>
              <a:rPr lang="en-US" sz="2400" dirty="0">
                <a:effectLst/>
                <a:latin typeface="Arial" panose="020B0604020202020204" pitchFamily="34" charset="0"/>
                <a:cs typeface="Arial" panose="020B0604020202020204" pitchFamily="34" charset="0"/>
              </a:rPr>
              <a:t>(</a:t>
            </a:r>
            <a:r>
              <a:rPr lang="en-US" sz="2400" dirty="0" err="1">
                <a:effectLst/>
                <a:latin typeface="Arial" panose="020B0604020202020204" pitchFamily="34" charset="0"/>
                <a:cs typeface="Arial" panose="020B0604020202020204" pitchFamily="34" charset="0"/>
              </a:rPr>
              <a:t>i</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else</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if</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err="1">
                <a:effectLst/>
                <a:latin typeface="Arial" panose="020B0604020202020204" pitchFamily="34" charset="0"/>
                <a:cs typeface="Arial" panose="020B0604020202020204" pitchFamily="34" charset="0"/>
              </a:rPr>
              <a:t>stack.size</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stack[0]</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i</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else</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stack.pop_back</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ans</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max(</a:t>
            </a:r>
            <a:r>
              <a:rPr lang="en-US" sz="2400" dirty="0" err="1">
                <a:effectLst/>
                <a:latin typeface="Arial" panose="020B0604020202020204" pitchFamily="34" charset="0"/>
                <a:cs typeface="Arial" panose="020B0604020202020204" pitchFamily="34" charset="0"/>
              </a:rPr>
              <a:t>ans</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stack.back</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 </a:t>
            </a:r>
          </a:p>
          <a:p>
            <a:r>
              <a:rPr lang="en-US" sz="2400" dirty="0">
                <a:effectLst/>
                <a:latin typeface="Arial" panose="020B0604020202020204" pitchFamily="34" charset="0"/>
                <a:cs typeface="Arial" panose="020B0604020202020204" pitchFamily="34" charset="0"/>
              </a:rPr>
              <a:t>  return</a:t>
            </a:r>
            <a:r>
              <a:rPr lang="en-US" sz="2400" dirty="0">
                <a:latin typeface="Arial" panose="020B0604020202020204" pitchFamily="34" charset="0"/>
                <a:cs typeface="Arial" panose="020B0604020202020204" pitchFamily="34" charset="0"/>
              </a:rPr>
              <a:t> </a:t>
            </a:r>
            <a:r>
              <a:rPr lang="en-US" sz="2400" dirty="0" err="1">
                <a:effectLst/>
                <a:latin typeface="Arial" panose="020B0604020202020204" pitchFamily="34" charset="0"/>
                <a:cs typeface="Arial" panose="020B0604020202020204" pitchFamily="34" charset="0"/>
              </a:rPr>
              <a:t>ans</a:t>
            </a:r>
            <a:r>
              <a:rPr lang="en-US" sz="2400" dirty="0">
                <a:effectLst/>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effectLst/>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3415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988F-2B8C-F7B2-D146-0DFAC8F64E45}"/>
              </a:ext>
            </a:extLst>
          </p:cNvPr>
          <p:cNvSpPr>
            <a:spLocks noGrp="1"/>
          </p:cNvSpPr>
          <p:nvPr>
            <p:ph type="title"/>
          </p:nvPr>
        </p:nvSpPr>
        <p:spPr/>
        <p:txBody>
          <a:bodyPr/>
          <a:lstStyle/>
          <a:p>
            <a:r>
              <a:rPr lang="en-US" dirty="0"/>
              <a:t>Queue</a:t>
            </a:r>
          </a:p>
        </p:txBody>
      </p:sp>
      <p:sp>
        <p:nvSpPr>
          <p:cNvPr id="3" name="Content Placeholder 2">
            <a:extLst>
              <a:ext uri="{FF2B5EF4-FFF2-40B4-BE49-F238E27FC236}">
                <a16:creationId xmlns:a16="http://schemas.microsoft.com/office/drawing/2014/main" id="{4015CE8A-71EA-D275-B055-6EEEF2793BBE}"/>
              </a:ext>
            </a:extLst>
          </p:cNvPr>
          <p:cNvSpPr>
            <a:spLocks noGrp="1"/>
          </p:cNvSpPr>
          <p:nvPr>
            <p:ph idx="1"/>
          </p:nvPr>
        </p:nvSpPr>
        <p:spPr/>
        <p:txBody>
          <a:bodyPr/>
          <a:lstStyle/>
          <a:p>
            <a:r>
              <a:rPr lang="en-US" altLang="zh-TW" b="1" dirty="0"/>
              <a:t>An ordered list supporting insertions and deletions</a:t>
            </a:r>
          </a:p>
          <a:p>
            <a:pPr lvl="1"/>
            <a:r>
              <a:rPr lang="en-US" altLang="zh-TW" dirty="0"/>
              <a:t>Push: insert a new item into the list</a:t>
            </a:r>
          </a:p>
          <a:p>
            <a:pPr lvl="1"/>
            <a:r>
              <a:rPr lang="en-US" altLang="zh-TW" dirty="0"/>
              <a:t>Pop: remove an item from the list in a </a:t>
            </a:r>
            <a:r>
              <a:rPr lang="en-US" altLang="zh-TW" i="1" dirty="0">
                <a:solidFill>
                  <a:srgbClr val="FF0000"/>
                </a:solidFill>
              </a:rPr>
              <a:t>First-In-First-Out</a:t>
            </a:r>
            <a:r>
              <a:rPr lang="en-US" altLang="zh-TW" dirty="0">
                <a:solidFill>
                  <a:srgbClr val="FF0000"/>
                </a:solidFill>
              </a:rPr>
              <a:t> (</a:t>
            </a:r>
            <a:r>
              <a:rPr lang="en-US" altLang="zh-TW" i="1" dirty="0">
                <a:solidFill>
                  <a:srgbClr val="FF0000"/>
                </a:solidFill>
              </a:rPr>
              <a:t>LIFO</a:t>
            </a:r>
            <a:r>
              <a:rPr lang="en-US" altLang="zh-TW" dirty="0">
                <a:solidFill>
                  <a:srgbClr val="FF0000"/>
                </a:solidFill>
              </a:rPr>
              <a:t>) </a:t>
            </a:r>
            <a:r>
              <a:rPr lang="en-US" altLang="zh-TW" dirty="0"/>
              <a:t>order</a:t>
            </a:r>
          </a:p>
          <a:p>
            <a:r>
              <a:rPr lang="en-US" altLang="zh-TW" dirty="0"/>
              <a:t>If we add the elements </a:t>
            </a:r>
            <a:r>
              <a:rPr lang="en-US" altLang="zh-TW" i="1" dirty="0"/>
              <a:t>A</a:t>
            </a:r>
            <a:r>
              <a:rPr lang="en-US" altLang="zh-TW" dirty="0"/>
              <a:t>, </a:t>
            </a:r>
            <a:r>
              <a:rPr lang="en-US" altLang="zh-TW" i="1" dirty="0"/>
              <a:t>B</a:t>
            </a:r>
            <a:r>
              <a:rPr lang="en-US" altLang="zh-TW" dirty="0"/>
              <a:t>, </a:t>
            </a:r>
            <a:r>
              <a:rPr lang="en-US" altLang="zh-TW" i="1" dirty="0"/>
              <a:t>C</a:t>
            </a:r>
            <a:r>
              <a:rPr lang="en-US" altLang="zh-TW" dirty="0"/>
              <a:t>, </a:t>
            </a:r>
            <a:r>
              <a:rPr lang="en-US" altLang="zh-TW" i="1" dirty="0"/>
              <a:t>D</a:t>
            </a:r>
            <a:r>
              <a:rPr lang="en-US" altLang="zh-TW" dirty="0"/>
              <a:t>, </a:t>
            </a:r>
            <a:r>
              <a:rPr lang="en-US" altLang="zh-TW" i="1" dirty="0"/>
              <a:t>E</a:t>
            </a:r>
            <a:r>
              <a:rPr lang="en-US" altLang="zh-TW" dirty="0"/>
              <a:t> to the queue, in that order, then </a:t>
            </a:r>
            <a:r>
              <a:rPr lang="en-US" altLang="zh-TW" i="1" dirty="0"/>
              <a:t>A</a:t>
            </a:r>
            <a:r>
              <a:rPr lang="en-US" altLang="zh-TW" dirty="0"/>
              <a:t> is the first element we delete from the queue</a:t>
            </a:r>
          </a:p>
          <a:p>
            <a:pPr lvl="1" algn="just"/>
            <a:endParaRPr lang="en-US" altLang="zh-TW" dirty="0"/>
          </a:p>
          <a:p>
            <a:endParaRPr lang="en-US" dirty="0"/>
          </a:p>
          <a:p>
            <a:endParaRPr lang="en-US" dirty="0"/>
          </a:p>
        </p:txBody>
      </p:sp>
      <p:sp>
        <p:nvSpPr>
          <p:cNvPr id="4" name="Rectangle 3">
            <a:extLst>
              <a:ext uri="{FF2B5EF4-FFF2-40B4-BE49-F238E27FC236}">
                <a16:creationId xmlns:a16="http://schemas.microsoft.com/office/drawing/2014/main" id="{6F74A610-D350-71E1-A3EF-81EEA26F94C8}"/>
              </a:ext>
            </a:extLst>
          </p:cNvPr>
          <p:cNvSpPr>
            <a:spLocks noChangeArrowheads="1"/>
          </p:cNvSpPr>
          <p:nvPr/>
        </p:nvSpPr>
        <p:spPr bwMode="auto">
          <a:xfrm>
            <a:off x="30241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5" name="Rectangle 4">
            <a:extLst>
              <a:ext uri="{FF2B5EF4-FFF2-40B4-BE49-F238E27FC236}">
                <a16:creationId xmlns:a16="http://schemas.microsoft.com/office/drawing/2014/main" id="{9F594919-0D35-DC1C-2211-C664F2148224}"/>
              </a:ext>
            </a:extLst>
          </p:cNvPr>
          <p:cNvSpPr>
            <a:spLocks noChangeArrowheads="1"/>
          </p:cNvSpPr>
          <p:nvPr/>
        </p:nvSpPr>
        <p:spPr bwMode="auto">
          <a:xfrm>
            <a:off x="35306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6" name="Rectangle 5">
            <a:extLst>
              <a:ext uri="{FF2B5EF4-FFF2-40B4-BE49-F238E27FC236}">
                <a16:creationId xmlns:a16="http://schemas.microsoft.com/office/drawing/2014/main" id="{7CF64699-9DA3-DC5E-5BDD-D59FD64A8EFC}"/>
              </a:ext>
            </a:extLst>
          </p:cNvPr>
          <p:cNvSpPr>
            <a:spLocks noChangeArrowheads="1"/>
          </p:cNvSpPr>
          <p:nvPr/>
        </p:nvSpPr>
        <p:spPr bwMode="auto">
          <a:xfrm>
            <a:off x="404653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7" name="Rectangle 6">
            <a:extLst>
              <a:ext uri="{FF2B5EF4-FFF2-40B4-BE49-F238E27FC236}">
                <a16:creationId xmlns:a16="http://schemas.microsoft.com/office/drawing/2014/main" id="{46D8959F-ED67-F7D0-9BE9-3B9F2375937F}"/>
              </a:ext>
            </a:extLst>
          </p:cNvPr>
          <p:cNvSpPr>
            <a:spLocks noChangeArrowheads="1"/>
          </p:cNvSpPr>
          <p:nvPr/>
        </p:nvSpPr>
        <p:spPr bwMode="auto">
          <a:xfrm>
            <a:off x="45593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467FFBA8-C616-AC9C-4CE1-12321B476A86}"/>
              </a:ext>
            </a:extLst>
          </p:cNvPr>
          <p:cNvSpPr>
            <a:spLocks noChangeArrowheads="1"/>
          </p:cNvSpPr>
          <p:nvPr/>
        </p:nvSpPr>
        <p:spPr bwMode="auto">
          <a:xfrm>
            <a:off x="50815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341AEFE2-8F99-42A0-DF59-F12EB83450E3}"/>
              </a:ext>
            </a:extLst>
          </p:cNvPr>
          <p:cNvSpPr>
            <a:spLocks noChangeArrowheads="1"/>
          </p:cNvSpPr>
          <p:nvPr/>
        </p:nvSpPr>
        <p:spPr bwMode="auto">
          <a:xfrm>
            <a:off x="55880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0" name="Rectangle 14">
            <a:extLst>
              <a:ext uri="{FF2B5EF4-FFF2-40B4-BE49-F238E27FC236}">
                <a16:creationId xmlns:a16="http://schemas.microsoft.com/office/drawing/2014/main" id="{B51E6DB2-0527-8216-FA87-B87AD924C1E1}"/>
              </a:ext>
            </a:extLst>
          </p:cNvPr>
          <p:cNvSpPr>
            <a:spLocks noChangeArrowheads="1"/>
          </p:cNvSpPr>
          <p:nvPr/>
        </p:nvSpPr>
        <p:spPr bwMode="auto">
          <a:xfrm>
            <a:off x="87137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1" name="Text Box 15">
            <a:extLst>
              <a:ext uri="{FF2B5EF4-FFF2-40B4-BE49-F238E27FC236}">
                <a16:creationId xmlns:a16="http://schemas.microsoft.com/office/drawing/2014/main" id="{6C3BFEA3-7645-BB1F-B33D-AFB8EB9F6D8E}"/>
              </a:ext>
            </a:extLst>
          </p:cNvPr>
          <p:cNvSpPr txBox="1">
            <a:spLocks noChangeArrowheads="1"/>
          </p:cNvSpPr>
          <p:nvPr/>
        </p:nvSpPr>
        <p:spPr bwMode="auto">
          <a:xfrm>
            <a:off x="3087687" y="4399087"/>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2" name="Text Box 16">
            <a:extLst>
              <a:ext uri="{FF2B5EF4-FFF2-40B4-BE49-F238E27FC236}">
                <a16:creationId xmlns:a16="http://schemas.microsoft.com/office/drawing/2014/main" id="{EDE36484-3E68-3ACE-45C5-79E4CCA6743D}"/>
              </a:ext>
            </a:extLst>
          </p:cNvPr>
          <p:cNvSpPr txBox="1">
            <a:spLocks noChangeArrowheads="1"/>
          </p:cNvSpPr>
          <p:nvPr/>
        </p:nvSpPr>
        <p:spPr bwMode="auto">
          <a:xfrm>
            <a:off x="3584575" y="4410200"/>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3" name="Text Box 17">
            <a:extLst>
              <a:ext uri="{FF2B5EF4-FFF2-40B4-BE49-F238E27FC236}">
                <a16:creationId xmlns:a16="http://schemas.microsoft.com/office/drawing/2014/main" id="{BBA68010-ACA7-80D9-D80B-328FE319F621}"/>
              </a:ext>
            </a:extLst>
          </p:cNvPr>
          <p:cNvSpPr txBox="1">
            <a:spLocks noChangeArrowheads="1"/>
          </p:cNvSpPr>
          <p:nvPr/>
        </p:nvSpPr>
        <p:spPr bwMode="auto">
          <a:xfrm>
            <a:off x="4121150" y="4421312"/>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4" name="Text Box 18">
            <a:extLst>
              <a:ext uri="{FF2B5EF4-FFF2-40B4-BE49-F238E27FC236}">
                <a16:creationId xmlns:a16="http://schemas.microsoft.com/office/drawing/2014/main" id="{00EB8168-70A4-5FA1-41F6-9C5AC9AE7287}"/>
              </a:ext>
            </a:extLst>
          </p:cNvPr>
          <p:cNvSpPr txBox="1">
            <a:spLocks noChangeArrowheads="1"/>
          </p:cNvSpPr>
          <p:nvPr/>
        </p:nvSpPr>
        <p:spPr bwMode="auto">
          <a:xfrm>
            <a:off x="8713787" y="4389562"/>
            <a:ext cx="585788"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n-1</a:t>
            </a:r>
          </a:p>
        </p:txBody>
      </p:sp>
      <p:sp>
        <p:nvSpPr>
          <p:cNvPr id="15" name="Line 20">
            <a:extLst>
              <a:ext uri="{FF2B5EF4-FFF2-40B4-BE49-F238E27FC236}">
                <a16:creationId xmlns:a16="http://schemas.microsoft.com/office/drawing/2014/main" id="{A760B9EE-D993-68E3-BF3E-5F46D9F79DE3}"/>
              </a:ext>
            </a:extLst>
          </p:cNvPr>
          <p:cNvSpPr>
            <a:spLocks noChangeShapeType="1"/>
          </p:cNvSpPr>
          <p:nvPr/>
        </p:nvSpPr>
        <p:spPr bwMode="auto">
          <a:xfrm>
            <a:off x="3024187" y="4794375"/>
            <a:ext cx="4614863" cy="0"/>
          </a:xfrm>
          <a:prstGeom prst="line">
            <a:avLst/>
          </a:prstGeom>
          <a:noFill/>
          <a:ln w="57150">
            <a:solidFill>
              <a:schemeClr val="tx1"/>
            </a:solidFill>
            <a:round/>
            <a:headEnd/>
            <a:tailEnd/>
          </a:ln>
        </p:spPr>
        <p:txBody>
          <a:bodyPr/>
          <a:lstStyle/>
          <a:p>
            <a:endParaRPr lang="zh-TW" altLang="en-US"/>
          </a:p>
        </p:txBody>
      </p:sp>
      <p:sp>
        <p:nvSpPr>
          <p:cNvPr id="16" name="Line 21">
            <a:extLst>
              <a:ext uri="{FF2B5EF4-FFF2-40B4-BE49-F238E27FC236}">
                <a16:creationId xmlns:a16="http://schemas.microsoft.com/office/drawing/2014/main" id="{2558945B-CA77-22D1-479A-8B47198F664E}"/>
              </a:ext>
            </a:extLst>
          </p:cNvPr>
          <p:cNvSpPr>
            <a:spLocks noChangeShapeType="1"/>
          </p:cNvSpPr>
          <p:nvPr/>
        </p:nvSpPr>
        <p:spPr bwMode="auto">
          <a:xfrm>
            <a:off x="3024187" y="4308600"/>
            <a:ext cx="4614863" cy="0"/>
          </a:xfrm>
          <a:prstGeom prst="line">
            <a:avLst/>
          </a:prstGeom>
          <a:noFill/>
          <a:ln w="57150">
            <a:solidFill>
              <a:schemeClr val="tx1"/>
            </a:solidFill>
            <a:round/>
            <a:headEnd/>
            <a:tailEnd/>
          </a:ln>
        </p:spPr>
        <p:txBody>
          <a:bodyPr/>
          <a:lstStyle/>
          <a:p>
            <a:endParaRPr lang="zh-TW" altLang="en-US"/>
          </a:p>
        </p:txBody>
      </p:sp>
      <p:sp>
        <p:nvSpPr>
          <p:cNvPr id="17" name="Line 22">
            <a:extLst>
              <a:ext uri="{FF2B5EF4-FFF2-40B4-BE49-F238E27FC236}">
                <a16:creationId xmlns:a16="http://schemas.microsoft.com/office/drawing/2014/main" id="{475335B5-A4B2-E130-526E-914439831EE0}"/>
              </a:ext>
            </a:extLst>
          </p:cNvPr>
          <p:cNvSpPr>
            <a:spLocks noChangeShapeType="1"/>
          </p:cNvSpPr>
          <p:nvPr/>
        </p:nvSpPr>
        <p:spPr bwMode="auto">
          <a:xfrm flipH="1">
            <a:off x="7939087" y="4545137"/>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8" name="Line 23">
            <a:extLst>
              <a:ext uri="{FF2B5EF4-FFF2-40B4-BE49-F238E27FC236}">
                <a16:creationId xmlns:a16="http://schemas.microsoft.com/office/drawing/2014/main" id="{997F500B-BCCA-BD9F-5FF5-59796069AA5F}"/>
              </a:ext>
            </a:extLst>
          </p:cNvPr>
          <p:cNvSpPr>
            <a:spLocks noChangeShapeType="1"/>
          </p:cNvSpPr>
          <p:nvPr/>
        </p:nvSpPr>
        <p:spPr bwMode="auto">
          <a:xfrm flipH="1">
            <a:off x="2211387" y="4570537"/>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9" name="Line 24">
            <a:extLst>
              <a:ext uri="{FF2B5EF4-FFF2-40B4-BE49-F238E27FC236}">
                <a16:creationId xmlns:a16="http://schemas.microsoft.com/office/drawing/2014/main" id="{A8877F80-D645-077D-D965-C68F9253B556}"/>
              </a:ext>
            </a:extLst>
          </p:cNvPr>
          <p:cNvSpPr>
            <a:spLocks noChangeShapeType="1"/>
          </p:cNvSpPr>
          <p:nvPr/>
        </p:nvSpPr>
        <p:spPr bwMode="auto">
          <a:xfrm flipV="1">
            <a:off x="3230562" y="4907087"/>
            <a:ext cx="0" cy="317500"/>
          </a:xfrm>
          <a:prstGeom prst="line">
            <a:avLst/>
          </a:prstGeom>
          <a:noFill/>
          <a:ln w="9525">
            <a:solidFill>
              <a:schemeClr val="tx1"/>
            </a:solidFill>
            <a:round/>
            <a:headEnd/>
            <a:tailEnd type="triangle" w="med" len="med"/>
          </a:ln>
        </p:spPr>
        <p:txBody>
          <a:bodyPr/>
          <a:lstStyle/>
          <a:p>
            <a:endParaRPr lang="zh-TW" altLang="en-US"/>
          </a:p>
        </p:txBody>
      </p:sp>
      <p:sp>
        <p:nvSpPr>
          <p:cNvPr id="20" name="Line 25">
            <a:extLst>
              <a:ext uri="{FF2B5EF4-FFF2-40B4-BE49-F238E27FC236}">
                <a16:creationId xmlns:a16="http://schemas.microsoft.com/office/drawing/2014/main" id="{6A645D6E-C300-F72A-3AC7-302DAFF41994}"/>
              </a:ext>
            </a:extLst>
          </p:cNvPr>
          <p:cNvSpPr>
            <a:spLocks noChangeShapeType="1"/>
          </p:cNvSpPr>
          <p:nvPr/>
        </p:nvSpPr>
        <p:spPr bwMode="auto">
          <a:xfrm flipV="1">
            <a:off x="5846762" y="4881687"/>
            <a:ext cx="0" cy="317500"/>
          </a:xfrm>
          <a:prstGeom prst="line">
            <a:avLst/>
          </a:prstGeom>
          <a:noFill/>
          <a:ln w="9525">
            <a:solidFill>
              <a:schemeClr val="tx1"/>
            </a:solidFill>
            <a:round/>
            <a:headEnd/>
            <a:tailEnd type="triangle" w="med" len="med"/>
          </a:ln>
        </p:spPr>
        <p:txBody>
          <a:bodyPr/>
          <a:lstStyle/>
          <a:p>
            <a:endParaRPr lang="zh-TW" altLang="en-US"/>
          </a:p>
        </p:txBody>
      </p:sp>
      <p:sp>
        <p:nvSpPr>
          <p:cNvPr id="21" name="Text Box 26">
            <a:extLst>
              <a:ext uri="{FF2B5EF4-FFF2-40B4-BE49-F238E27FC236}">
                <a16:creationId xmlns:a16="http://schemas.microsoft.com/office/drawing/2014/main" id="{94EF8015-60ED-BA70-02EC-415061A87293}"/>
              </a:ext>
            </a:extLst>
          </p:cNvPr>
          <p:cNvSpPr txBox="1">
            <a:spLocks noChangeArrowheads="1"/>
          </p:cNvSpPr>
          <p:nvPr/>
        </p:nvSpPr>
        <p:spPr bwMode="auto">
          <a:xfrm>
            <a:off x="2951162" y="5211887"/>
            <a:ext cx="6477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front</a:t>
            </a:r>
          </a:p>
        </p:txBody>
      </p:sp>
      <p:sp>
        <p:nvSpPr>
          <p:cNvPr id="22" name="Text Box 27">
            <a:extLst>
              <a:ext uri="{FF2B5EF4-FFF2-40B4-BE49-F238E27FC236}">
                <a16:creationId xmlns:a16="http://schemas.microsoft.com/office/drawing/2014/main" id="{38238628-9D3E-2B72-D0BE-E4B09BCAB08C}"/>
              </a:ext>
            </a:extLst>
          </p:cNvPr>
          <p:cNvSpPr txBox="1">
            <a:spLocks noChangeArrowheads="1"/>
          </p:cNvSpPr>
          <p:nvPr/>
        </p:nvSpPr>
        <p:spPr bwMode="auto">
          <a:xfrm>
            <a:off x="5592762" y="5173787"/>
            <a:ext cx="5588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rear</a:t>
            </a:r>
          </a:p>
        </p:txBody>
      </p:sp>
      <p:sp>
        <p:nvSpPr>
          <p:cNvPr id="23" name="Rectangle 28">
            <a:extLst>
              <a:ext uri="{FF2B5EF4-FFF2-40B4-BE49-F238E27FC236}">
                <a16:creationId xmlns:a16="http://schemas.microsoft.com/office/drawing/2014/main" id="{EDCCB384-4592-A336-9909-37635522FA64}"/>
              </a:ext>
            </a:extLst>
          </p:cNvPr>
          <p:cNvSpPr>
            <a:spLocks noChangeArrowheads="1"/>
          </p:cNvSpPr>
          <p:nvPr/>
        </p:nvSpPr>
        <p:spPr bwMode="auto">
          <a:xfrm>
            <a:off x="6096000" y="4321300"/>
            <a:ext cx="514350" cy="485775"/>
          </a:xfrm>
          <a:prstGeom prst="rect">
            <a:avLst/>
          </a:prstGeom>
          <a:noFill/>
          <a:ln w="9525">
            <a:solidFill>
              <a:schemeClr val="tx1"/>
            </a:solidFill>
            <a:miter lim="800000"/>
            <a:headEnd/>
            <a:tailEnd/>
          </a:ln>
        </p:spPr>
        <p:txBody>
          <a:bodyPr wrap="none" anchor="ctr"/>
          <a:lstStyle/>
          <a:p>
            <a:endParaRPr lang="zh-TW" altLang="en-US"/>
          </a:p>
        </p:txBody>
      </p:sp>
      <p:sp>
        <p:nvSpPr>
          <p:cNvPr id="24" name="Rectangle 29">
            <a:extLst>
              <a:ext uri="{FF2B5EF4-FFF2-40B4-BE49-F238E27FC236}">
                <a16:creationId xmlns:a16="http://schemas.microsoft.com/office/drawing/2014/main" id="{10D5B7AF-7273-7E89-1123-1D7EF534A98E}"/>
              </a:ext>
            </a:extLst>
          </p:cNvPr>
          <p:cNvSpPr>
            <a:spLocks noChangeArrowheads="1"/>
          </p:cNvSpPr>
          <p:nvPr/>
        </p:nvSpPr>
        <p:spPr bwMode="auto">
          <a:xfrm>
            <a:off x="7112000" y="4321300"/>
            <a:ext cx="514350" cy="485775"/>
          </a:xfrm>
          <a:prstGeom prst="rect">
            <a:avLst/>
          </a:prstGeom>
          <a:noFill/>
          <a:ln w="9525">
            <a:solidFill>
              <a:schemeClr val="tx1"/>
            </a:solidFill>
            <a:miter lim="800000"/>
            <a:headEnd/>
            <a:tailEnd/>
          </a:ln>
        </p:spPr>
        <p:txBody>
          <a:bodyPr wrap="none" anchor="ctr"/>
          <a:lstStyle/>
          <a:p>
            <a:endParaRPr lang="zh-TW" altLang="en-US"/>
          </a:p>
        </p:txBody>
      </p:sp>
    </p:spTree>
    <p:extLst>
      <p:ext uri="{BB962C8B-B14F-4D97-AF65-F5344CB8AC3E}">
        <p14:creationId xmlns:p14="http://schemas.microsoft.com/office/powerpoint/2010/main" val="317936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33E-1CC1-3FDC-28F0-019A521E0D24}"/>
              </a:ext>
            </a:extLst>
          </p:cNvPr>
          <p:cNvSpPr>
            <a:spLocks noGrp="1"/>
          </p:cNvSpPr>
          <p:nvPr>
            <p:ph type="title"/>
          </p:nvPr>
        </p:nvSpPr>
        <p:spPr/>
        <p:txBody>
          <a:bodyPr/>
          <a:lstStyle/>
          <a:p>
            <a:r>
              <a:rPr lang="en-US" dirty="0"/>
              <a:t>Queue Visualization</a:t>
            </a:r>
          </a:p>
        </p:txBody>
      </p:sp>
      <p:sp>
        <p:nvSpPr>
          <p:cNvPr id="3" name="Content Placeholder 2">
            <a:extLst>
              <a:ext uri="{FF2B5EF4-FFF2-40B4-BE49-F238E27FC236}">
                <a16:creationId xmlns:a16="http://schemas.microsoft.com/office/drawing/2014/main" id="{B411312B-9372-EBB3-A1A0-20CC650AE839}"/>
              </a:ext>
            </a:extLst>
          </p:cNvPr>
          <p:cNvSpPr>
            <a:spLocks noGrp="1"/>
          </p:cNvSpPr>
          <p:nvPr>
            <p:ph idx="1"/>
          </p:nvPr>
        </p:nvSpPr>
        <p:spPr/>
        <p:txBody>
          <a:bodyPr/>
          <a:lstStyle/>
          <a:p>
            <a:pPr algn="just"/>
            <a:r>
              <a:rPr lang="en-US" altLang="zh-TW" b="1" dirty="0"/>
              <a:t>Three main operations </a:t>
            </a:r>
          </a:p>
          <a:p>
            <a:pPr lvl="1" algn="just"/>
            <a:r>
              <a:rPr lang="en-US" altLang="zh-TW" dirty="0"/>
              <a:t>Push: inserts a new item into the queue</a:t>
            </a:r>
          </a:p>
          <a:p>
            <a:pPr lvl="1" algn="just"/>
            <a:r>
              <a:rPr lang="en-US" altLang="zh-TW" dirty="0"/>
              <a:t>Pop: removes the earliest inserted item from the queue</a:t>
            </a:r>
          </a:p>
          <a:p>
            <a:pPr lvl="1" algn="just"/>
            <a:r>
              <a:rPr lang="en-US" altLang="zh-TW" dirty="0"/>
              <a:t>front: query the front item in the queue</a:t>
            </a:r>
          </a:p>
          <a:p>
            <a:pPr lvl="1" algn="just"/>
            <a:endParaRPr lang="en-US" altLang="zh-TW" dirty="0">
              <a:solidFill>
                <a:schemeClr val="accent5">
                  <a:lumMod val="75000"/>
                </a:schemeClr>
              </a:solidFill>
            </a:endParaRPr>
          </a:p>
          <a:p>
            <a:pPr lvl="1" algn="just"/>
            <a:endParaRPr lang="en-US" altLang="zh-TW" dirty="0"/>
          </a:p>
          <a:p>
            <a:endParaRPr lang="en-US" dirty="0"/>
          </a:p>
          <a:p>
            <a:endParaRPr lang="en-US" dirty="0"/>
          </a:p>
          <a:p>
            <a:endParaRPr lang="en-US" dirty="0"/>
          </a:p>
        </p:txBody>
      </p:sp>
      <p:sp>
        <p:nvSpPr>
          <p:cNvPr id="30" name="Line 4">
            <a:extLst>
              <a:ext uri="{FF2B5EF4-FFF2-40B4-BE49-F238E27FC236}">
                <a16:creationId xmlns:a16="http://schemas.microsoft.com/office/drawing/2014/main" id="{87DE4A20-EC48-78DC-9206-CEC60B1D746F}"/>
              </a:ext>
            </a:extLst>
          </p:cNvPr>
          <p:cNvSpPr>
            <a:spLocks noChangeShapeType="1"/>
          </p:cNvSpPr>
          <p:nvPr/>
        </p:nvSpPr>
        <p:spPr bwMode="auto">
          <a:xfrm>
            <a:off x="3981160" y="3842829"/>
            <a:ext cx="0" cy="1973262"/>
          </a:xfrm>
          <a:prstGeom prst="line">
            <a:avLst/>
          </a:prstGeom>
          <a:noFill/>
          <a:ln w="38100">
            <a:solidFill>
              <a:schemeClr val="tx1"/>
            </a:solidFill>
            <a:round/>
            <a:headEnd/>
            <a:tailEnd/>
          </a:ln>
        </p:spPr>
        <p:txBody>
          <a:bodyPr/>
          <a:lstStyle/>
          <a:p>
            <a:endParaRPr lang="zh-TW" altLang="en-US"/>
          </a:p>
        </p:txBody>
      </p:sp>
      <p:sp>
        <p:nvSpPr>
          <p:cNvPr id="31" name="Line 5">
            <a:extLst>
              <a:ext uri="{FF2B5EF4-FFF2-40B4-BE49-F238E27FC236}">
                <a16:creationId xmlns:a16="http://schemas.microsoft.com/office/drawing/2014/main" id="{5CC099AA-6715-5946-EF57-DF55D69259B6}"/>
              </a:ext>
            </a:extLst>
          </p:cNvPr>
          <p:cNvSpPr>
            <a:spLocks noChangeShapeType="1"/>
          </p:cNvSpPr>
          <p:nvPr/>
        </p:nvSpPr>
        <p:spPr bwMode="auto">
          <a:xfrm>
            <a:off x="5211473" y="3846004"/>
            <a:ext cx="0" cy="1973262"/>
          </a:xfrm>
          <a:prstGeom prst="line">
            <a:avLst/>
          </a:prstGeom>
          <a:noFill/>
          <a:ln w="38100">
            <a:solidFill>
              <a:schemeClr val="tx1"/>
            </a:solidFill>
            <a:round/>
            <a:headEnd/>
            <a:tailEnd/>
          </a:ln>
        </p:spPr>
        <p:txBody>
          <a:bodyPr/>
          <a:lstStyle/>
          <a:p>
            <a:endParaRPr lang="zh-TW" altLang="en-US"/>
          </a:p>
        </p:txBody>
      </p:sp>
      <p:sp>
        <p:nvSpPr>
          <p:cNvPr id="32" name="Line 6">
            <a:extLst>
              <a:ext uri="{FF2B5EF4-FFF2-40B4-BE49-F238E27FC236}">
                <a16:creationId xmlns:a16="http://schemas.microsoft.com/office/drawing/2014/main" id="{B033D1BA-7A97-DD8B-3943-DB01723DC50C}"/>
              </a:ext>
            </a:extLst>
          </p:cNvPr>
          <p:cNvSpPr>
            <a:spLocks noChangeShapeType="1"/>
          </p:cNvSpPr>
          <p:nvPr/>
        </p:nvSpPr>
        <p:spPr bwMode="auto">
          <a:xfrm>
            <a:off x="3979573" y="5800216"/>
            <a:ext cx="1233487" cy="0"/>
          </a:xfrm>
          <a:prstGeom prst="line">
            <a:avLst/>
          </a:prstGeom>
          <a:noFill/>
          <a:ln w="38100">
            <a:solidFill>
              <a:schemeClr val="tx1"/>
            </a:solidFill>
            <a:round/>
            <a:headEnd/>
            <a:tailEnd/>
          </a:ln>
        </p:spPr>
        <p:txBody>
          <a:bodyPr/>
          <a:lstStyle/>
          <a:p>
            <a:endParaRPr lang="zh-TW" altLang="en-US"/>
          </a:p>
        </p:txBody>
      </p:sp>
      <p:sp>
        <p:nvSpPr>
          <p:cNvPr id="33" name="Rectangle 32">
            <a:extLst>
              <a:ext uri="{FF2B5EF4-FFF2-40B4-BE49-F238E27FC236}">
                <a16:creationId xmlns:a16="http://schemas.microsoft.com/office/drawing/2014/main" id="{71D81F6D-BE23-2492-6A18-62DAA4645E2E}"/>
              </a:ext>
            </a:extLst>
          </p:cNvPr>
          <p:cNvSpPr>
            <a:spLocks noChangeArrowheads="1"/>
          </p:cNvSpPr>
          <p:nvPr/>
        </p:nvSpPr>
        <p:spPr bwMode="auto">
          <a:xfrm>
            <a:off x="3997035" y="54223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4" name="Rectangle 33">
            <a:extLst>
              <a:ext uri="{FF2B5EF4-FFF2-40B4-BE49-F238E27FC236}">
                <a16:creationId xmlns:a16="http://schemas.microsoft.com/office/drawing/2014/main" id="{0073153C-56D7-C30A-52F0-8F6EA3E83368}"/>
              </a:ext>
            </a:extLst>
          </p:cNvPr>
          <p:cNvSpPr>
            <a:spLocks noChangeArrowheads="1"/>
          </p:cNvSpPr>
          <p:nvPr/>
        </p:nvSpPr>
        <p:spPr bwMode="auto">
          <a:xfrm>
            <a:off x="3997035" y="50477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5" name="Rectangle 34">
            <a:extLst>
              <a:ext uri="{FF2B5EF4-FFF2-40B4-BE49-F238E27FC236}">
                <a16:creationId xmlns:a16="http://schemas.microsoft.com/office/drawing/2014/main" id="{D2D88563-3AFC-3D8D-93F6-2413A5CC5F38}"/>
              </a:ext>
            </a:extLst>
          </p:cNvPr>
          <p:cNvSpPr>
            <a:spLocks noChangeArrowheads="1"/>
          </p:cNvSpPr>
          <p:nvPr/>
        </p:nvSpPr>
        <p:spPr bwMode="auto">
          <a:xfrm>
            <a:off x="3997035" y="46667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6" name="Text Box 11">
            <a:extLst>
              <a:ext uri="{FF2B5EF4-FFF2-40B4-BE49-F238E27FC236}">
                <a16:creationId xmlns:a16="http://schemas.microsoft.com/office/drawing/2014/main" id="{FE1FFC76-3527-0EC7-0AA9-D95C8822A94D}"/>
              </a:ext>
            </a:extLst>
          </p:cNvPr>
          <p:cNvSpPr txBox="1">
            <a:spLocks noChangeArrowheads="1"/>
          </p:cNvSpPr>
          <p:nvPr/>
        </p:nvSpPr>
        <p:spPr bwMode="auto">
          <a:xfrm>
            <a:off x="4409785" y="5441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37" name="Text Box 12">
            <a:extLst>
              <a:ext uri="{FF2B5EF4-FFF2-40B4-BE49-F238E27FC236}">
                <a16:creationId xmlns:a16="http://schemas.microsoft.com/office/drawing/2014/main" id="{F6322156-C550-E643-B6BB-12A30007DEDF}"/>
              </a:ext>
            </a:extLst>
          </p:cNvPr>
          <p:cNvSpPr txBox="1">
            <a:spLocks noChangeArrowheads="1"/>
          </p:cNvSpPr>
          <p:nvPr/>
        </p:nvSpPr>
        <p:spPr bwMode="auto">
          <a:xfrm>
            <a:off x="4428835" y="50477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38" name="Text Box 13">
            <a:extLst>
              <a:ext uri="{FF2B5EF4-FFF2-40B4-BE49-F238E27FC236}">
                <a16:creationId xmlns:a16="http://schemas.microsoft.com/office/drawing/2014/main" id="{456D0346-DFF2-0129-D42E-EDFA5E451A4C}"/>
              </a:ext>
            </a:extLst>
          </p:cNvPr>
          <p:cNvSpPr txBox="1">
            <a:spLocks noChangeArrowheads="1"/>
          </p:cNvSpPr>
          <p:nvPr/>
        </p:nvSpPr>
        <p:spPr bwMode="auto">
          <a:xfrm>
            <a:off x="4428835" y="46667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39" name="Rectangle 38">
            <a:extLst>
              <a:ext uri="{FF2B5EF4-FFF2-40B4-BE49-F238E27FC236}">
                <a16:creationId xmlns:a16="http://schemas.microsoft.com/office/drawing/2014/main" id="{D53221A6-0724-6792-08C0-273714787FD7}"/>
              </a:ext>
            </a:extLst>
          </p:cNvPr>
          <p:cNvSpPr>
            <a:spLocks noChangeArrowheads="1"/>
          </p:cNvSpPr>
          <p:nvPr/>
        </p:nvSpPr>
        <p:spPr bwMode="auto">
          <a:xfrm>
            <a:off x="4016085" y="33141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0" name="Line 15">
            <a:extLst>
              <a:ext uri="{FF2B5EF4-FFF2-40B4-BE49-F238E27FC236}">
                <a16:creationId xmlns:a16="http://schemas.microsoft.com/office/drawing/2014/main" id="{39CAA2C2-095F-38EB-43CF-C50CB91034E3}"/>
              </a:ext>
            </a:extLst>
          </p:cNvPr>
          <p:cNvSpPr>
            <a:spLocks noChangeShapeType="1"/>
          </p:cNvSpPr>
          <p:nvPr/>
        </p:nvSpPr>
        <p:spPr bwMode="auto">
          <a:xfrm>
            <a:off x="4587585" y="3644391"/>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41" name="Text Box 17">
            <a:extLst>
              <a:ext uri="{FF2B5EF4-FFF2-40B4-BE49-F238E27FC236}">
                <a16:creationId xmlns:a16="http://schemas.microsoft.com/office/drawing/2014/main" id="{ECEC5124-1EE2-2880-BF0C-1C61ADDAB03D}"/>
              </a:ext>
            </a:extLst>
          </p:cNvPr>
          <p:cNvSpPr txBox="1">
            <a:spLocks noChangeArrowheads="1"/>
          </p:cNvSpPr>
          <p:nvPr/>
        </p:nvSpPr>
        <p:spPr bwMode="auto">
          <a:xfrm>
            <a:off x="3979573" y="5870066"/>
            <a:ext cx="1338263" cy="366713"/>
          </a:xfrm>
          <a:prstGeom prst="rect">
            <a:avLst/>
          </a:prstGeom>
          <a:noFill/>
          <a:ln w="9525">
            <a:noFill/>
            <a:miter lim="800000"/>
            <a:headEnd/>
            <a:tailEnd/>
          </a:ln>
        </p:spPr>
        <p:txBody>
          <a:bodyPr wrap="none">
            <a:spAutoFit/>
          </a:bodyPr>
          <a:lstStyle/>
          <a:p>
            <a:r>
              <a:rPr lang="en-US" altLang="zh-TW" dirty="0"/>
              <a:t>Push (Add)</a:t>
            </a:r>
          </a:p>
        </p:txBody>
      </p:sp>
      <p:sp>
        <p:nvSpPr>
          <p:cNvPr id="42" name="Line 18">
            <a:extLst>
              <a:ext uri="{FF2B5EF4-FFF2-40B4-BE49-F238E27FC236}">
                <a16:creationId xmlns:a16="http://schemas.microsoft.com/office/drawing/2014/main" id="{4C235BFD-C507-E90B-8603-82A34EC6C84D}"/>
              </a:ext>
            </a:extLst>
          </p:cNvPr>
          <p:cNvSpPr>
            <a:spLocks noChangeShapeType="1"/>
          </p:cNvSpPr>
          <p:nvPr/>
        </p:nvSpPr>
        <p:spPr bwMode="auto">
          <a:xfrm>
            <a:off x="6686260" y="3855529"/>
            <a:ext cx="0" cy="1973262"/>
          </a:xfrm>
          <a:prstGeom prst="line">
            <a:avLst/>
          </a:prstGeom>
          <a:noFill/>
          <a:ln w="38100">
            <a:solidFill>
              <a:schemeClr val="tx1"/>
            </a:solidFill>
            <a:round/>
            <a:headEnd/>
            <a:tailEnd/>
          </a:ln>
        </p:spPr>
        <p:txBody>
          <a:bodyPr/>
          <a:lstStyle/>
          <a:p>
            <a:endParaRPr lang="zh-TW" altLang="en-US"/>
          </a:p>
        </p:txBody>
      </p:sp>
      <p:sp>
        <p:nvSpPr>
          <p:cNvPr id="43" name="Line 19">
            <a:extLst>
              <a:ext uri="{FF2B5EF4-FFF2-40B4-BE49-F238E27FC236}">
                <a16:creationId xmlns:a16="http://schemas.microsoft.com/office/drawing/2014/main" id="{B82D4AA7-D36B-4204-A132-7C91E228CCD9}"/>
              </a:ext>
            </a:extLst>
          </p:cNvPr>
          <p:cNvSpPr>
            <a:spLocks noChangeShapeType="1"/>
          </p:cNvSpPr>
          <p:nvPr/>
        </p:nvSpPr>
        <p:spPr bwMode="auto">
          <a:xfrm>
            <a:off x="7916573" y="3858704"/>
            <a:ext cx="0" cy="1973262"/>
          </a:xfrm>
          <a:prstGeom prst="line">
            <a:avLst/>
          </a:prstGeom>
          <a:noFill/>
          <a:ln w="38100">
            <a:solidFill>
              <a:schemeClr val="tx1"/>
            </a:solidFill>
            <a:round/>
            <a:headEnd/>
            <a:tailEnd/>
          </a:ln>
        </p:spPr>
        <p:txBody>
          <a:bodyPr/>
          <a:lstStyle/>
          <a:p>
            <a:endParaRPr lang="zh-TW" altLang="en-US"/>
          </a:p>
        </p:txBody>
      </p:sp>
      <p:sp>
        <p:nvSpPr>
          <p:cNvPr id="44" name="Line 20">
            <a:extLst>
              <a:ext uri="{FF2B5EF4-FFF2-40B4-BE49-F238E27FC236}">
                <a16:creationId xmlns:a16="http://schemas.microsoft.com/office/drawing/2014/main" id="{C92C6370-4DD6-7EDB-8F63-BF7900AC69F2}"/>
              </a:ext>
            </a:extLst>
          </p:cNvPr>
          <p:cNvSpPr>
            <a:spLocks noChangeShapeType="1"/>
          </p:cNvSpPr>
          <p:nvPr/>
        </p:nvSpPr>
        <p:spPr bwMode="auto">
          <a:xfrm>
            <a:off x="6684673" y="5812916"/>
            <a:ext cx="1233487" cy="0"/>
          </a:xfrm>
          <a:prstGeom prst="line">
            <a:avLst/>
          </a:prstGeom>
          <a:noFill/>
          <a:ln w="38100">
            <a:solidFill>
              <a:schemeClr val="tx1"/>
            </a:solidFill>
            <a:round/>
            <a:headEnd/>
            <a:tailEnd/>
          </a:ln>
        </p:spPr>
        <p:txBody>
          <a:bodyPr/>
          <a:lstStyle/>
          <a:p>
            <a:endParaRPr lang="zh-TW" altLang="en-US"/>
          </a:p>
        </p:txBody>
      </p:sp>
      <p:sp>
        <p:nvSpPr>
          <p:cNvPr id="45" name="Rectangle 21">
            <a:extLst>
              <a:ext uri="{FF2B5EF4-FFF2-40B4-BE49-F238E27FC236}">
                <a16:creationId xmlns:a16="http://schemas.microsoft.com/office/drawing/2014/main" id="{597B2C25-5AF5-80A4-D25F-1536D63EDBB7}"/>
              </a:ext>
            </a:extLst>
          </p:cNvPr>
          <p:cNvSpPr>
            <a:spLocks noChangeArrowheads="1"/>
          </p:cNvSpPr>
          <p:nvPr/>
        </p:nvSpPr>
        <p:spPr bwMode="auto">
          <a:xfrm>
            <a:off x="6702135" y="54350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6" name="Rectangle 22">
            <a:extLst>
              <a:ext uri="{FF2B5EF4-FFF2-40B4-BE49-F238E27FC236}">
                <a16:creationId xmlns:a16="http://schemas.microsoft.com/office/drawing/2014/main" id="{AF2B982D-6ADB-FE85-FBE7-4063BD1C9A55}"/>
              </a:ext>
            </a:extLst>
          </p:cNvPr>
          <p:cNvSpPr>
            <a:spLocks noChangeArrowheads="1"/>
          </p:cNvSpPr>
          <p:nvPr/>
        </p:nvSpPr>
        <p:spPr bwMode="auto">
          <a:xfrm>
            <a:off x="6702135" y="50604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7" name="Rectangle 23">
            <a:extLst>
              <a:ext uri="{FF2B5EF4-FFF2-40B4-BE49-F238E27FC236}">
                <a16:creationId xmlns:a16="http://schemas.microsoft.com/office/drawing/2014/main" id="{8C82777F-F4BF-C087-F262-9EF1795F55EA}"/>
              </a:ext>
            </a:extLst>
          </p:cNvPr>
          <p:cNvSpPr>
            <a:spLocks noChangeArrowheads="1"/>
          </p:cNvSpPr>
          <p:nvPr/>
        </p:nvSpPr>
        <p:spPr bwMode="auto">
          <a:xfrm>
            <a:off x="6702135" y="46794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8" name="Text Box 24">
            <a:extLst>
              <a:ext uri="{FF2B5EF4-FFF2-40B4-BE49-F238E27FC236}">
                <a16:creationId xmlns:a16="http://schemas.microsoft.com/office/drawing/2014/main" id="{E86EAA79-83AA-63C1-4391-EA95D9B137A1}"/>
              </a:ext>
            </a:extLst>
          </p:cNvPr>
          <p:cNvSpPr txBox="1">
            <a:spLocks noChangeArrowheads="1"/>
          </p:cNvSpPr>
          <p:nvPr/>
        </p:nvSpPr>
        <p:spPr bwMode="auto">
          <a:xfrm>
            <a:off x="7114885" y="54541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49" name="Text Box 25">
            <a:extLst>
              <a:ext uri="{FF2B5EF4-FFF2-40B4-BE49-F238E27FC236}">
                <a16:creationId xmlns:a16="http://schemas.microsoft.com/office/drawing/2014/main" id="{EAA27F5E-88BC-B565-CBF8-65A00928EB1C}"/>
              </a:ext>
            </a:extLst>
          </p:cNvPr>
          <p:cNvSpPr txBox="1">
            <a:spLocks noChangeArrowheads="1"/>
          </p:cNvSpPr>
          <p:nvPr/>
        </p:nvSpPr>
        <p:spPr bwMode="auto">
          <a:xfrm>
            <a:off x="7133935" y="5060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50" name="Text Box 26">
            <a:extLst>
              <a:ext uri="{FF2B5EF4-FFF2-40B4-BE49-F238E27FC236}">
                <a16:creationId xmlns:a16="http://schemas.microsoft.com/office/drawing/2014/main" id="{39B59AD9-B325-710B-2F88-55367E08295B}"/>
              </a:ext>
            </a:extLst>
          </p:cNvPr>
          <p:cNvSpPr txBox="1">
            <a:spLocks noChangeArrowheads="1"/>
          </p:cNvSpPr>
          <p:nvPr/>
        </p:nvSpPr>
        <p:spPr bwMode="auto">
          <a:xfrm>
            <a:off x="7133935" y="4679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51" name="Rectangle 27">
            <a:extLst>
              <a:ext uri="{FF2B5EF4-FFF2-40B4-BE49-F238E27FC236}">
                <a16:creationId xmlns:a16="http://schemas.microsoft.com/office/drawing/2014/main" id="{2032CEE3-1685-4EEC-C54E-B776A0E7CF9F}"/>
              </a:ext>
            </a:extLst>
          </p:cNvPr>
          <p:cNvSpPr>
            <a:spLocks noChangeArrowheads="1"/>
          </p:cNvSpPr>
          <p:nvPr/>
        </p:nvSpPr>
        <p:spPr bwMode="auto">
          <a:xfrm>
            <a:off x="6708485" y="4297809"/>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2" name="Line 28">
            <a:extLst>
              <a:ext uri="{FF2B5EF4-FFF2-40B4-BE49-F238E27FC236}">
                <a16:creationId xmlns:a16="http://schemas.microsoft.com/office/drawing/2014/main" id="{701BDA3B-D8B9-4182-B214-B919C22F70B3}"/>
              </a:ext>
            </a:extLst>
          </p:cNvPr>
          <p:cNvSpPr>
            <a:spLocks noChangeShapeType="1"/>
          </p:cNvSpPr>
          <p:nvPr/>
        </p:nvSpPr>
        <p:spPr bwMode="auto">
          <a:xfrm flipV="1">
            <a:off x="7772121" y="5641483"/>
            <a:ext cx="642942" cy="0"/>
          </a:xfrm>
          <a:prstGeom prst="line">
            <a:avLst/>
          </a:prstGeom>
          <a:noFill/>
          <a:ln w="57150">
            <a:solidFill>
              <a:schemeClr val="folHlink"/>
            </a:solidFill>
            <a:round/>
            <a:headEnd/>
            <a:tailEnd type="triangle" w="med" len="med"/>
          </a:ln>
        </p:spPr>
        <p:txBody>
          <a:bodyPr/>
          <a:lstStyle/>
          <a:p>
            <a:endParaRPr lang="zh-TW" altLang="en-US"/>
          </a:p>
        </p:txBody>
      </p:sp>
      <p:sp>
        <p:nvSpPr>
          <p:cNvPr id="53" name="Text Box 40">
            <a:extLst>
              <a:ext uri="{FF2B5EF4-FFF2-40B4-BE49-F238E27FC236}">
                <a16:creationId xmlns:a16="http://schemas.microsoft.com/office/drawing/2014/main" id="{8F5680F0-80A2-6C5E-35B5-BACB4B12A984}"/>
              </a:ext>
            </a:extLst>
          </p:cNvPr>
          <p:cNvSpPr txBox="1">
            <a:spLocks noChangeArrowheads="1"/>
          </p:cNvSpPr>
          <p:nvPr/>
        </p:nvSpPr>
        <p:spPr bwMode="auto">
          <a:xfrm>
            <a:off x="6676399" y="5872333"/>
            <a:ext cx="1493838" cy="366713"/>
          </a:xfrm>
          <a:prstGeom prst="rect">
            <a:avLst/>
          </a:prstGeom>
          <a:noFill/>
          <a:ln w="9525">
            <a:noFill/>
            <a:miter lim="800000"/>
            <a:headEnd/>
            <a:tailEnd/>
          </a:ln>
        </p:spPr>
        <p:txBody>
          <a:bodyPr wrap="none">
            <a:spAutoFit/>
          </a:bodyPr>
          <a:lstStyle/>
          <a:p>
            <a:r>
              <a:rPr lang="en-US" altLang="zh-TW"/>
              <a:t>Pop (Delete)</a:t>
            </a:r>
          </a:p>
        </p:txBody>
      </p:sp>
      <p:sp>
        <p:nvSpPr>
          <p:cNvPr id="54" name="Text Box 41">
            <a:extLst>
              <a:ext uri="{FF2B5EF4-FFF2-40B4-BE49-F238E27FC236}">
                <a16:creationId xmlns:a16="http://schemas.microsoft.com/office/drawing/2014/main" id="{8894E5A7-307D-8B78-960C-4072451F6662}"/>
              </a:ext>
            </a:extLst>
          </p:cNvPr>
          <p:cNvSpPr txBox="1">
            <a:spLocks noChangeArrowheads="1"/>
          </p:cNvSpPr>
          <p:nvPr/>
        </p:nvSpPr>
        <p:spPr bwMode="auto">
          <a:xfrm>
            <a:off x="4416135" y="33078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55" name="Text Box 42">
            <a:extLst>
              <a:ext uri="{FF2B5EF4-FFF2-40B4-BE49-F238E27FC236}">
                <a16:creationId xmlns:a16="http://schemas.microsoft.com/office/drawing/2014/main" id="{4A403643-5DED-F7DE-D9B8-D0622AF195E4}"/>
              </a:ext>
            </a:extLst>
          </p:cNvPr>
          <p:cNvSpPr txBox="1">
            <a:spLocks noChangeArrowheads="1"/>
          </p:cNvSpPr>
          <p:nvPr/>
        </p:nvSpPr>
        <p:spPr bwMode="auto">
          <a:xfrm>
            <a:off x="7133935" y="4291153"/>
            <a:ext cx="368300" cy="336550"/>
          </a:xfrm>
          <a:prstGeom prst="rect">
            <a:avLst/>
          </a:prstGeom>
          <a:noFill/>
          <a:ln w="9525">
            <a:noFill/>
            <a:miter lim="800000"/>
            <a:headEnd/>
            <a:tailEnd/>
          </a:ln>
        </p:spPr>
        <p:txBody>
          <a:bodyPr>
            <a:spAutoFit/>
          </a:bodyPr>
          <a:lstStyle/>
          <a:p>
            <a:pPr>
              <a:spcBef>
                <a:spcPct val="50000"/>
              </a:spcBef>
            </a:pPr>
            <a:r>
              <a:rPr lang="en-US" altLang="zh-TW" sz="1600" dirty="0">
                <a:latin typeface="Times New Roman" pitchFamily="18" charset="0"/>
              </a:rPr>
              <a:t>a</a:t>
            </a:r>
            <a:r>
              <a:rPr lang="en-US" altLang="zh-TW" sz="1600" baseline="-25000" dirty="0">
                <a:latin typeface="Times New Roman" pitchFamily="18" charset="0"/>
              </a:rPr>
              <a:t>3</a:t>
            </a:r>
          </a:p>
        </p:txBody>
      </p:sp>
    </p:spTree>
    <p:extLst>
      <p:ext uri="{BB962C8B-B14F-4D97-AF65-F5344CB8AC3E}">
        <p14:creationId xmlns:p14="http://schemas.microsoft.com/office/powerpoint/2010/main" val="292391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Queue Implementation in C++</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5693229" cy="4710113"/>
          </a:xfrm>
        </p:spPr>
        <p:txBody>
          <a:bodyPr/>
          <a:lstStyle/>
          <a:p>
            <a:r>
              <a:rPr lang="en-US" dirty="0"/>
              <a:t>Standard Template Library (STL) </a:t>
            </a:r>
          </a:p>
          <a:p>
            <a:pPr lvl="1"/>
            <a:r>
              <a:rPr lang="en-US" dirty="0">
                <a:hlinkClick r:id="rId3"/>
              </a:rPr>
              <a:t>https://en.cppreference.com/w/cpp/container/queue</a:t>
            </a:r>
            <a:endParaRPr lang="en-US" dirty="0"/>
          </a:p>
          <a:p>
            <a:endParaRPr lang="en-US" dirty="0"/>
          </a:p>
        </p:txBody>
      </p:sp>
      <p:pic>
        <p:nvPicPr>
          <p:cNvPr id="1028" name="Picture 4" descr="Covid-19 Is Not A Time To Reinvent The Wheel - Smart Studios">
            <a:extLst>
              <a:ext uri="{FF2B5EF4-FFF2-40B4-BE49-F238E27FC236}">
                <a16:creationId xmlns:a16="http://schemas.microsoft.com/office/drawing/2014/main" id="{B8AC0BBF-4A9C-2352-C39C-230A6D328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80" t="12816" r="6395" b="8531"/>
          <a:stretch/>
        </p:blipFill>
        <p:spPr bwMode="auto">
          <a:xfrm>
            <a:off x="838200" y="2881495"/>
            <a:ext cx="5693229" cy="3295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C5A9D9-FC08-411F-FDB2-443AA7688E97}"/>
              </a:ext>
            </a:extLst>
          </p:cNvPr>
          <p:cNvSpPr/>
          <p:nvPr/>
        </p:nvSpPr>
        <p:spPr>
          <a:xfrm>
            <a:off x="7008181" y="1334671"/>
            <a:ext cx="4345619" cy="5262979"/>
          </a:xfrm>
          <a:prstGeom prst="rect">
            <a:avLst/>
          </a:prstGeom>
        </p:spPr>
        <p:txBody>
          <a:bodyPr wrap="square">
            <a:spAutoFit/>
          </a:bodyPr>
          <a:lstStyle/>
          <a:p>
            <a:r>
              <a:rPr lang="en-US" altLang="zh-TW" sz="2400" dirty="0">
                <a:latin typeface="Arial" panose="020B0604020202020204" pitchFamily="34" charset="0"/>
                <a:cs typeface="Arial" panose="020B0604020202020204" pitchFamily="34" charset="0"/>
              </a:rPr>
              <a:t>#include &lt;iostream&gt;</a:t>
            </a:r>
          </a:p>
          <a:p>
            <a:r>
              <a:rPr lang="en-US" altLang="zh-TW" sz="2400" dirty="0">
                <a:latin typeface="Arial" panose="020B0604020202020204" pitchFamily="34" charset="0"/>
                <a:cs typeface="Arial" panose="020B0604020202020204" pitchFamily="34" charset="0"/>
              </a:rPr>
              <a:t>#include &lt;queue&gt;</a:t>
            </a:r>
          </a:p>
          <a:p>
            <a:endParaRPr lang="en-US" altLang="zh-TW" sz="2400" dirty="0">
              <a:latin typeface="Arial" panose="020B0604020202020204" pitchFamily="34" charset="0"/>
              <a:cs typeface="Arial" panose="020B0604020202020204" pitchFamily="34" charset="0"/>
            </a:endParaRPr>
          </a:p>
          <a:p>
            <a:r>
              <a:rPr lang="en-US" altLang="zh-TW" sz="2400" dirty="0">
                <a:latin typeface="Arial" panose="020B0604020202020204" pitchFamily="34" charset="0"/>
                <a:cs typeface="Arial" panose="020B0604020202020204" pitchFamily="34" charset="0"/>
              </a:rPr>
              <a:t>int main()</a:t>
            </a:r>
          </a:p>
          <a:p>
            <a:r>
              <a:rPr lang="en-US" altLang="zh-TW" sz="2400" dirty="0">
                <a:latin typeface="Arial" panose="020B0604020202020204" pitchFamily="34" charset="0"/>
                <a:cs typeface="Arial" panose="020B0604020202020204" pitchFamily="34" charset="0"/>
              </a:rPr>
              <a:t>{</a:t>
            </a:r>
          </a:p>
          <a:p>
            <a:r>
              <a:rPr lang="en-US" altLang="zh-TW" sz="2400" dirty="0">
                <a:latin typeface="Arial" panose="020B0604020202020204" pitchFamily="34" charset="0"/>
                <a:cs typeface="Arial" panose="020B0604020202020204" pitchFamily="34" charset="0"/>
              </a:rPr>
              <a:t>    std::queue&lt;int&gt; que;</a:t>
            </a:r>
          </a:p>
          <a:p>
            <a:r>
              <a:rPr lang="en-US" altLang="zh-TW" sz="2400" dirty="0">
                <a:latin typeface="Arial" panose="020B0604020202020204" pitchFamily="34" charset="0"/>
                <a:cs typeface="Arial" panose="020B0604020202020204" pitchFamily="34" charset="0"/>
              </a:rPr>
              <a:t>    </a:t>
            </a:r>
            <a:r>
              <a:rPr lang="en-US" altLang="zh-TW" sz="2400" dirty="0" err="1">
                <a:latin typeface="Arial" panose="020B0604020202020204" pitchFamily="34" charset="0"/>
                <a:cs typeface="Arial" panose="020B0604020202020204" pitchFamily="34" charset="0"/>
              </a:rPr>
              <a:t>que.push</a:t>
            </a:r>
            <a:r>
              <a:rPr lang="en-US" altLang="zh-TW" sz="2400" dirty="0">
                <a:latin typeface="Arial" panose="020B0604020202020204" pitchFamily="34" charset="0"/>
                <a:cs typeface="Arial" panose="020B0604020202020204" pitchFamily="34" charset="0"/>
              </a:rPr>
              <a:t>(1);    </a:t>
            </a:r>
          </a:p>
          <a:p>
            <a:r>
              <a:rPr lang="en-US" altLang="zh-TW" sz="2400" dirty="0">
                <a:latin typeface="Arial" panose="020B0604020202020204" pitchFamily="34" charset="0"/>
                <a:cs typeface="Arial" panose="020B0604020202020204" pitchFamily="34" charset="0"/>
              </a:rPr>
              <a:t>    </a:t>
            </a:r>
            <a:r>
              <a:rPr lang="en-US" altLang="zh-TW" sz="2400" dirty="0" err="1">
                <a:latin typeface="Arial" panose="020B0604020202020204" pitchFamily="34" charset="0"/>
                <a:cs typeface="Arial" panose="020B0604020202020204" pitchFamily="34" charset="0"/>
              </a:rPr>
              <a:t>que.push</a:t>
            </a:r>
            <a:r>
              <a:rPr lang="en-US" altLang="zh-TW" sz="2400" dirty="0">
                <a:latin typeface="Arial" panose="020B0604020202020204" pitchFamily="34" charset="0"/>
                <a:cs typeface="Arial" panose="020B0604020202020204" pitchFamily="34" charset="0"/>
              </a:rPr>
              <a:t>(2);</a:t>
            </a:r>
          </a:p>
          <a:p>
            <a:r>
              <a:rPr lang="en-US" altLang="zh-TW" sz="2400" dirty="0">
                <a:latin typeface="Arial" panose="020B0604020202020204" pitchFamily="34" charset="0"/>
                <a:cs typeface="Arial" panose="020B0604020202020204" pitchFamily="34" charset="0"/>
              </a:rPr>
              <a:t>    std::</a:t>
            </a:r>
            <a:r>
              <a:rPr lang="en-US" altLang="zh-TW" sz="2400" dirty="0" err="1">
                <a:latin typeface="Arial" panose="020B0604020202020204" pitchFamily="34" charset="0"/>
                <a:cs typeface="Arial" panose="020B0604020202020204" pitchFamily="34" charset="0"/>
              </a:rPr>
              <a:t>cout</a:t>
            </a:r>
            <a:r>
              <a:rPr lang="en-US" altLang="zh-TW" sz="2400" dirty="0">
                <a:latin typeface="Arial" panose="020B0604020202020204" pitchFamily="34" charset="0"/>
                <a:cs typeface="Arial" panose="020B0604020202020204" pitchFamily="34" charset="0"/>
              </a:rPr>
              <a:t>&lt;&lt;</a:t>
            </a:r>
            <a:r>
              <a:rPr lang="en-US" altLang="zh-TW" sz="2400" dirty="0" err="1">
                <a:latin typeface="Arial" panose="020B0604020202020204" pitchFamily="34" charset="0"/>
                <a:cs typeface="Arial" panose="020B0604020202020204" pitchFamily="34" charset="0"/>
              </a:rPr>
              <a:t>que.front</a:t>
            </a:r>
            <a:r>
              <a:rPr lang="en-US" altLang="zh-TW" sz="2400" dirty="0">
                <a:latin typeface="Arial" panose="020B0604020202020204" pitchFamily="34" charset="0"/>
                <a:cs typeface="Arial" panose="020B0604020202020204" pitchFamily="34" charset="0"/>
              </a:rPr>
              <a:t>();</a:t>
            </a:r>
          </a:p>
          <a:p>
            <a:r>
              <a:rPr lang="en-US" altLang="zh-TW" sz="2400" dirty="0">
                <a:latin typeface="Arial" panose="020B0604020202020204" pitchFamily="34" charset="0"/>
                <a:cs typeface="Arial" panose="020B0604020202020204" pitchFamily="34" charset="0"/>
              </a:rPr>
              <a:t>	</a:t>
            </a:r>
          </a:p>
          <a:p>
            <a:r>
              <a:rPr lang="en-US" altLang="zh-TW" sz="2400" dirty="0">
                <a:solidFill>
                  <a:srgbClr val="00B050"/>
                </a:solidFill>
                <a:latin typeface="Arial" panose="020B0604020202020204" pitchFamily="34" charset="0"/>
                <a:cs typeface="Arial" panose="020B0604020202020204" pitchFamily="34" charset="0"/>
              </a:rPr>
              <a:t>    /* clear the queue */</a:t>
            </a:r>
          </a:p>
          <a:p>
            <a:r>
              <a:rPr lang="en-US" altLang="zh-TW" sz="2400" dirty="0">
                <a:latin typeface="Arial" panose="020B0604020202020204" pitchFamily="34" charset="0"/>
                <a:cs typeface="Arial" panose="020B0604020202020204" pitchFamily="34" charset="0"/>
              </a:rPr>
              <a:t>    while(!</a:t>
            </a:r>
            <a:r>
              <a:rPr lang="en-US" altLang="zh-TW" sz="2400" dirty="0" err="1">
                <a:latin typeface="Arial" panose="020B0604020202020204" pitchFamily="34" charset="0"/>
                <a:cs typeface="Arial" panose="020B0604020202020204" pitchFamily="34" charset="0"/>
              </a:rPr>
              <a:t>que.empty</a:t>
            </a:r>
            <a:r>
              <a:rPr lang="en-US" altLang="zh-TW" sz="2400" dirty="0">
                <a:latin typeface="Arial" panose="020B0604020202020204" pitchFamily="34" charset="0"/>
                <a:cs typeface="Arial" panose="020B0604020202020204" pitchFamily="34" charset="0"/>
              </a:rPr>
              <a:t>())</a:t>
            </a:r>
          </a:p>
          <a:p>
            <a:r>
              <a:rPr lang="en-US" altLang="zh-TW" sz="2400" dirty="0">
                <a:latin typeface="Arial" panose="020B0604020202020204" pitchFamily="34" charset="0"/>
                <a:cs typeface="Arial" panose="020B0604020202020204" pitchFamily="34" charset="0"/>
              </a:rPr>
              <a:t>      </a:t>
            </a:r>
            <a:r>
              <a:rPr lang="en-US" altLang="zh-TW" sz="2400" dirty="0" err="1">
                <a:latin typeface="Arial" panose="020B0604020202020204" pitchFamily="34" charset="0"/>
                <a:cs typeface="Arial" panose="020B0604020202020204" pitchFamily="34" charset="0"/>
              </a:rPr>
              <a:t>que.pop</a:t>
            </a:r>
            <a:r>
              <a:rPr lang="en-US" altLang="zh-TW" sz="2400" dirty="0">
                <a:latin typeface="Arial" panose="020B0604020202020204" pitchFamily="34" charset="0"/>
                <a:cs typeface="Arial" panose="020B0604020202020204" pitchFamily="34" charset="0"/>
              </a:rPr>
              <a:t>();</a:t>
            </a:r>
          </a:p>
          <a:p>
            <a:r>
              <a:rPr lang="en-US" altLang="zh-TW"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67788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Practice: Implement Stack using Queue</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10515600" cy="4710113"/>
          </a:xfrm>
        </p:spPr>
        <p:txBody>
          <a:bodyPr/>
          <a:lstStyle/>
          <a:p>
            <a:r>
              <a:rPr lang="en-US" b="1" dirty="0"/>
              <a:t>Input: Given standard queue data structure</a:t>
            </a:r>
          </a:p>
          <a:p>
            <a:pPr lvl="1"/>
            <a:r>
              <a:rPr lang="en-US" dirty="0"/>
              <a:t>push: insert an element into the queue</a:t>
            </a:r>
          </a:p>
          <a:p>
            <a:pPr lvl="1"/>
            <a:r>
              <a:rPr lang="en-US" dirty="0"/>
              <a:t>pop: remove an element from the queue</a:t>
            </a:r>
          </a:p>
          <a:p>
            <a:r>
              <a:rPr lang="en-US" b="1" dirty="0"/>
              <a:t>Output: Implement stack using only one queue</a:t>
            </a:r>
          </a:p>
          <a:p>
            <a:pPr lvl="1"/>
            <a:r>
              <a:rPr lang="en-US" dirty="0"/>
              <a:t>stack::push: insert an element into the stack </a:t>
            </a:r>
          </a:p>
          <a:p>
            <a:pPr lvl="1"/>
            <a:r>
              <a:rPr lang="en-US" dirty="0"/>
              <a:t>stack::pop: remove an element from the stack</a:t>
            </a:r>
          </a:p>
          <a:p>
            <a:endParaRPr lang="en-US" dirty="0"/>
          </a:p>
        </p:txBody>
      </p:sp>
    </p:spTree>
    <p:extLst>
      <p:ext uri="{BB962C8B-B14F-4D97-AF65-F5344CB8AC3E}">
        <p14:creationId xmlns:p14="http://schemas.microsoft.com/office/powerpoint/2010/main" val="431658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Practice: Implement Queue using Stack</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10515600" cy="4710113"/>
          </a:xfrm>
        </p:spPr>
        <p:txBody>
          <a:bodyPr/>
          <a:lstStyle/>
          <a:p>
            <a:r>
              <a:rPr lang="en-US" b="1" dirty="0"/>
              <a:t>Input: Given standard stack data structure</a:t>
            </a:r>
          </a:p>
          <a:p>
            <a:pPr lvl="1"/>
            <a:r>
              <a:rPr lang="en-US" dirty="0"/>
              <a:t>push: insert an element into the stack</a:t>
            </a:r>
          </a:p>
          <a:p>
            <a:pPr lvl="1"/>
            <a:r>
              <a:rPr lang="en-US" dirty="0"/>
              <a:t>pop: remove an element from the stack</a:t>
            </a:r>
          </a:p>
          <a:p>
            <a:r>
              <a:rPr lang="en-US" b="1" dirty="0"/>
              <a:t>Output: Implement stack using only one queue</a:t>
            </a:r>
          </a:p>
          <a:p>
            <a:pPr lvl="1"/>
            <a:r>
              <a:rPr lang="en-US" dirty="0"/>
              <a:t>queue::push: insert an element into the queue </a:t>
            </a:r>
          </a:p>
          <a:p>
            <a:pPr lvl="1"/>
            <a:r>
              <a:rPr lang="en-US" dirty="0"/>
              <a:t>queue::pop: remove an element from the queue</a:t>
            </a:r>
          </a:p>
          <a:p>
            <a:endParaRPr lang="en-US" dirty="0"/>
          </a:p>
        </p:txBody>
      </p:sp>
    </p:spTree>
    <p:extLst>
      <p:ext uri="{BB962C8B-B14F-4D97-AF65-F5344CB8AC3E}">
        <p14:creationId xmlns:p14="http://schemas.microsoft.com/office/powerpoint/2010/main" val="1294587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8D1D-C3FC-0620-DCA0-9879117C00D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180FDF-2E29-4F48-2284-76B598E46D34}"/>
              </a:ext>
            </a:extLst>
          </p:cNvPr>
          <p:cNvSpPr>
            <a:spLocks noGrp="1"/>
          </p:cNvSpPr>
          <p:nvPr>
            <p:ph idx="1"/>
          </p:nvPr>
        </p:nvSpPr>
        <p:spPr/>
        <p:txBody>
          <a:bodyPr/>
          <a:lstStyle/>
          <a:p>
            <a:r>
              <a:rPr lang="en-US" b="1" dirty="0"/>
              <a:t>We have discussed two fundamental data structures</a:t>
            </a:r>
          </a:p>
          <a:p>
            <a:pPr lvl="1"/>
            <a:r>
              <a:rPr lang="en-US" dirty="0"/>
              <a:t>Stack organizes data in last-in-first-out order</a:t>
            </a:r>
          </a:p>
          <a:p>
            <a:pPr lvl="1"/>
            <a:r>
              <a:rPr lang="en-US" dirty="0"/>
              <a:t>Queue organizes data in first-in-first-out order</a:t>
            </a:r>
          </a:p>
          <a:p>
            <a:r>
              <a:rPr lang="en-US" b="1" dirty="0"/>
              <a:t>We have discussed application of stack</a:t>
            </a:r>
          </a:p>
          <a:p>
            <a:pPr lvl="1"/>
            <a:r>
              <a:rPr lang="en-US" dirty="0"/>
              <a:t>Recursive program implementation</a:t>
            </a:r>
          </a:p>
          <a:p>
            <a:pPr lvl="1"/>
            <a:r>
              <a:rPr lang="en-US" dirty="0"/>
              <a:t>Parenthesis checking</a:t>
            </a:r>
          </a:p>
          <a:p>
            <a:r>
              <a:rPr lang="en-US" b="1" dirty="0"/>
              <a:t>Both data structures are widely used in physical design</a:t>
            </a:r>
          </a:p>
          <a:p>
            <a:pPr lvl="1"/>
            <a:r>
              <a:rPr lang="en-US" dirty="0"/>
              <a:t>For instance, slicing-tree Floorplan will leverage stack to recover the chip area from a linear representation string</a:t>
            </a:r>
          </a:p>
          <a:p>
            <a:pPr lvl="1"/>
            <a:endParaRPr lang="en-US" dirty="0"/>
          </a:p>
        </p:txBody>
      </p:sp>
    </p:spTree>
    <p:extLst>
      <p:ext uri="{BB962C8B-B14F-4D97-AF65-F5344CB8AC3E}">
        <p14:creationId xmlns:p14="http://schemas.microsoft.com/office/powerpoint/2010/main" val="388881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33E-1CC1-3FDC-28F0-019A521E0D24}"/>
              </a:ext>
            </a:extLst>
          </p:cNvPr>
          <p:cNvSpPr>
            <a:spLocks noGrp="1"/>
          </p:cNvSpPr>
          <p:nvPr>
            <p:ph type="title"/>
          </p:nvPr>
        </p:nvSpPr>
        <p:spPr/>
        <p:txBody>
          <a:bodyPr/>
          <a:lstStyle/>
          <a:p>
            <a:r>
              <a:rPr lang="en-US" dirty="0"/>
              <a:t>Stack Visualization</a:t>
            </a:r>
          </a:p>
        </p:txBody>
      </p:sp>
      <p:sp>
        <p:nvSpPr>
          <p:cNvPr id="3" name="Content Placeholder 2">
            <a:extLst>
              <a:ext uri="{FF2B5EF4-FFF2-40B4-BE49-F238E27FC236}">
                <a16:creationId xmlns:a16="http://schemas.microsoft.com/office/drawing/2014/main" id="{B411312B-9372-EBB3-A1A0-20CC650AE839}"/>
              </a:ext>
            </a:extLst>
          </p:cNvPr>
          <p:cNvSpPr>
            <a:spLocks noGrp="1"/>
          </p:cNvSpPr>
          <p:nvPr>
            <p:ph idx="1"/>
          </p:nvPr>
        </p:nvSpPr>
        <p:spPr/>
        <p:txBody>
          <a:bodyPr/>
          <a:lstStyle/>
          <a:p>
            <a:pPr algn="just"/>
            <a:r>
              <a:rPr lang="en-US" altLang="zh-TW" b="1" dirty="0"/>
              <a:t>Three main operations </a:t>
            </a:r>
          </a:p>
          <a:p>
            <a:pPr lvl="1" algn="just"/>
            <a:r>
              <a:rPr lang="en-US" altLang="zh-TW" dirty="0"/>
              <a:t>Push: inserts a new item into the stack</a:t>
            </a:r>
          </a:p>
          <a:p>
            <a:pPr lvl="1" algn="just"/>
            <a:r>
              <a:rPr lang="en-US" altLang="zh-TW" dirty="0"/>
              <a:t>Pop: removes the last inserted item from the stack</a:t>
            </a:r>
          </a:p>
          <a:p>
            <a:pPr lvl="1" algn="just"/>
            <a:r>
              <a:rPr lang="en-US" altLang="zh-TW" dirty="0"/>
              <a:t>Top: query the top item in the stack</a:t>
            </a:r>
          </a:p>
          <a:p>
            <a:pPr lvl="1" algn="just"/>
            <a:endParaRPr lang="en-US" altLang="zh-TW" dirty="0">
              <a:solidFill>
                <a:schemeClr val="accent5">
                  <a:lumMod val="75000"/>
                </a:schemeClr>
              </a:solidFill>
            </a:endParaRPr>
          </a:p>
          <a:p>
            <a:pPr lvl="1" algn="just"/>
            <a:endParaRPr lang="en-US" altLang="zh-TW" dirty="0"/>
          </a:p>
          <a:p>
            <a:endParaRPr lang="en-US" dirty="0"/>
          </a:p>
          <a:p>
            <a:endParaRPr lang="en-US" dirty="0"/>
          </a:p>
          <a:p>
            <a:endParaRPr lang="en-US" dirty="0"/>
          </a:p>
        </p:txBody>
      </p:sp>
      <p:sp>
        <p:nvSpPr>
          <p:cNvPr id="4" name="Line 4">
            <a:extLst>
              <a:ext uri="{FF2B5EF4-FFF2-40B4-BE49-F238E27FC236}">
                <a16:creationId xmlns:a16="http://schemas.microsoft.com/office/drawing/2014/main" id="{60D526D7-251E-E86C-8CD7-D8BC8871C626}"/>
              </a:ext>
            </a:extLst>
          </p:cNvPr>
          <p:cNvSpPr>
            <a:spLocks noChangeShapeType="1"/>
          </p:cNvSpPr>
          <p:nvPr/>
        </p:nvSpPr>
        <p:spPr bwMode="auto">
          <a:xfrm>
            <a:off x="3985532" y="3944936"/>
            <a:ext cx="0" cy="1973262"/>
          </a:xfrm>
          <a:prstGeom prst="line">
            <a:avLst/>
          </a:prstGeom>
          <a:noFill/>
          <a:ln w="38100">
            <a:solidFill>
              <a:schemeClr val="tx1"/>
            </a:solidFill>
            <a:round/>
            <a:headEnd/>
            <a:tailEnd/>
          </a:ln>
        </p:spPr>
        <p:txBody>
          <a:bodyPr/>
          <a:lstStyle/>
          <a:p>
            <a:endParaRPr lang="zh-TW" altLang="en-US"/>
          </a:p>
        </p:txBody>
      </p:sp>
      <p:sp>
        <p:nvSpPr>
          <p:cNvPr id="5" name="Line 5">
            <a:extLst>
              <a:ext uri="{FF2B5EF4-FFF2-40B4-BE49-F238E27FC236}">
                <a16:creationId xmlns:a16="http://schemas.microsoft.com/office/drawing/2014/main" id="{C134E376-18FE-0C3D-8EF6-67F5DF287088}"/>
              </a:ext>
            </a:extLst>
          </p:cNvPr>
          <p:cNvSpPr>
            <a:spLocks noChangeShapeType="1"/>
          </p:cNvSpPr>
          <p:nvPr/>
        </p:nvSpPr>
        <p:spPr bwMode="auto">
          <a:xfrm>
            <a:off x="5215845" y="3948111"/>
            <a:ext cx="0" cy="1973262"/>
          </a:xfrm>
          <a:prstGeom prst="line">
            <a:avLst/>
          </a:prstGeom>
          <a:noFill/>
          <a:ln w="38100">
            <a:solidFill>
              <a:schemeClr val="tx1"/>
            </a:solidFill>
            <a:round/>
            <a:headEnd/>
            <a:tailEnd/>
          </a:ln>
        </p:spPr>
        <p:txBody>
          <a:bodyPr/>
          <a:lstStyle/>
          <a:p>
            <a:endParaRPr lang="zh-TW" altLang="en-US"/>
          </a:p>
        </p:txBody>
      </p:sp>
      <p:sp>
        <p:nvSpPr>
          <p:cNvPr id="6" name="Line 6">
            <a:extLst>
              <a:ext uri="{FF2B5EF4-FFF2-40B4-BE49-F238E27FC236}">
                <a16:creationId xmlns:a16="http://schemas.microsoft.com/office/drawing/2014/main" id="{78F146FF-4751-1DE2-C2D3-8666137F45E7}"/>
              </a:ext>
            </a:extLst>
          </p:cNvPr>
          <p:cNvSpPr>
            <a:spLocks noChangeShapeType="1"/>
          </p:cNvSpPr>
          <p:nvPr/>
        </p:nvSpPr>
        <p:spPr bwMode="auto">
          <a:xfrm>
            <a:off x="3983945" y="5902323"/>
            <a:ext cx="1233487" cy="0"/>
          </a:xfrm>
          <a:prstGeom prst="line">
            <a:avLst/>
          </a:prstGeom>
          <a:noFill/>
          <a:ln w="38100">
            <a:solidFill>
              <a:schemeClr val="tx1"/>
            </a:solidFill>
            <a:round/>
            <a:headEnd/>
            <a:tailEnd/>
          </a:ln>
        </p:spPr>
        <p:txBody>
          <a:bodyPr/>
          <a:lstStyle/>
          <a:p>
            <a:endParaRPr lang="zh-TW" altLang="en-US"/>
          </a:p>
        </p:txBody>
      </p:sp>
      <p:sp>
        <p:nvSpPr>
          <p:cNvPr id="7" name="Rectangle 7">
            <a:extLst>
              <a:ext uri="{FF2B5EF4-FFF2-40B4-BE49-F238E27FC236}">
                <a16:creationId xmlns:a16="http://schemas.microsoft.com/office/drawing/2014/main" id="{2C278D93-7F25-EBE3-94B2-6D8A1C8EE7E9}"/>
              </a:ext>
            </a:extLst>
          </p:cNvPr>
          <p:cNvSpPr>
            <a:spLocks noChangeArrowheads="1"/>
          </p:cNvSpPr>
          <p:nvPr/>
        </p:nvSpPr>
        <p:spPr bwMode="auto">
          <a:xfrm>
            <a:off x="4001407" y="55244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F0C3255E-8356-352D-3A00-3C4E8944A7D2}"/>
              </a:ext>
            </a:extLst>
          </p:cNvPr>
          <p:cNvSpPr>
            <a:spLocks noChangeArrowheads="1"/>
          </p:cNvSpPr>
          <p:nvPr/>
        </p:nvSpPr>
        <p:spPr bwMode="auto">
          <a:xfrm>
            <a:off x="4001407" y="51498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4037F693-A2F1-C1AF-55F2-709E1C8EDB29}"/>
              </a:ext>
            </a:extLst>
          </p:cNvPr>
          <p:cNvSpPr>
            <a:spLocks noChangeArrowheads="1"/>
          </p:cNvSpPr>
          <p:nvPr/>
        </p:nvSpPr>
        <p:spPr bwMode="auto">
          <a:xfrm>
            <a:off x="4001407" y="47688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0" name="Text Box 11">
            <a:extLst>
              <a:ext uri="{FF2B5EF4-FFF2-40B4-BE49-F238E27FC236}">
                <a16:creationId xmlns:a16="http://schemas.microsoft.com/office/drawing/2014/main" id="{33683550-AE15-495B-5142-BE638EC9D97E}"/>
              </a:ext>
            </a:extLst>
          </p:cNvPr>
          <p:cNvSpPr txBox="1">
            <a:spLocks noChangeArrowheads="1"/>
          </p:cNvSpPr>
          <p:nvPr/>
        </p:nvSpPr>
        <p:spPr bwMode="auto">
          <a:xfrm>
            <a:off x="4414157" y="5543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1" name="Text Box 12">
            <a:extLst>
              <a:ext uri="{FF2B5EF4-FFF2-40B4-BE49-F238E27FC236}">
                <a16:creationId xmlns:a16="http://schemas.microsoft.com/office/drawing/2014/main" id="{C09E7E90-AA8F-87D9-0076-DDC616FDF524}"/>
              </a:ext>
            </a:extLst>
          </p:cNvPr>
          <p:cNvSpPr txBox="1">
            <a:spLocks noChangeArrowheads="1"/>
          </p:cNvSpPr>
          <p:nvPr/>
        </p:nvSpPr>
        <p:spPr bwMode="auto">
          <a:xfrm>
            <a:off x="4433207" y="5149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2" name="Text Box 13">
            <a:extLst>
              <a:ext uri="{FF2B5EF4-FFF2-40B4-BE49-F238E27FC236}">
                <a16:creationId xmlns:a16="http://schemas.microsoft.com/office/drawing/2014/main" id="{93636740-480A-7F52-3C3B-1579A1C2D4B9}"/>
              </a:ext>
            </a:extLst>
          </p:cNvPr>
          <p:cNvSpPr txBox="1">
            <a:spLocks noChangeArrowheads="1"/>
          </p:cNvSpPr>
          <p:nvPr/>
        </p:nvSpPr>
        <p:spPr bwMode="auto">
          <a:xfrm>
            <a:off x="4433207" y="4768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3" name="Rectangle 12">
            <a:extLst>
              <a:ext uri="{FF2B5EF4-FFF2-40B4-BE49-F238E27FC236}">
                <a16:creationId xmlns:a16="http://schemas.microsoft.com/office/drawing/2014/main" id="{D1379501-D243-3D59-ACD2-9CC28D45EBD3}"/>
              </a:ext>
            </a:extLst>
          </p:cNvPr>
          <p:cNvSpPr>
            <a:spLocks noChangeArrowheads="1"/>
          </p:cNvSpPr>
          <p:nvPr/>
        </p:nvSpPr>
        <p:spPr bwMode="auto">
          <a:xfrm>
            <a:off x="4020457" y="34162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4" name="Line 15">
            <a:extLst>
              <a:ext uri="{FF2B5EF4-FFF2-40B4-BE49-F238E27FC236}">
                <a16:creationId xmlns:a16="http://schemas.microsoft.com/office/drawing/2014/main" id="{791905FB-B8A5-5CB2-EB40-630B29683821}"/>
              </a:ext>
            </a:extLst>
          </p:cNvPr>
          <p:cNvSpPr>
            <a:spLocks noChangeShapeType="1"/>
          </p:cNvSpPr>
          <p:nvPr/>
        </p:nvSpPr>
        <p:spPr bwMode="auto">
          <a:xfrm>
            <a:off x="4591957" y="3746498"/>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15" name="Text Box 17">
            <a:extLst>
              <a:ext uri="{FF2B5EF4-FFF2-40B4-BE49-F238E27FC236}">
                <a16:creationId xmlns:a16="http://schemas.microsoft.com/office/drawing/2014/main" id="{C4E9FCD9-4529-4362-4593-686E45028BA0}"/>
              </a:ext>
            </a:extLst>
          </p:cNvPr>
          <p:cNvSpPr txBox="1">
            <a:spLocks noChangeArrowheads="1"/>
          </p:cNvSpPr>
          <p:nvPr/>
        </p:nvSpPr>
        <p:spPr bwMode="auto">
          <a:xfrm>
            <a:off x="4283982" y="5972173"/>
            <a:ext cx="1338263" cy="366713"/>
          </a:xfrm>
          <a:prstGeom prst="rect">
            <a:avLst/>
          </a:prstGeom>
          <a:noFill/>
          <a:ln w="9525">
            <a:noFill/>
            <a:miter lim="800000"/>
            <a:headEnd/>
            <a:tailEnd/>
          </a:ln>
        </p:spPr>
        <p:txBody>
          <a:bodyPr wrap="none">
            <a:spAutoFit/>
          </a:bodyPr>
          <a:lstStyle/>
          <a:p>
            <a:r>
              <a:rPr lang="en-US" altLang="zh-TW"/>
              <a:t>Push (Add)</a:t>
            </a:r>
          </a:p>
        </p:txBody>
      </p:sp>
      <p:sp>
        <p:nvSpPr>
          <p:cNvPr id="16" name="Line 18">
            <a:extLst>
              <a:ext uri="{FF2B5EF4-FFF2-40B4-BE49-F238E27FC236}">
                <a16:creationId xmlns:a16="http://schemas.microsoft.com/office/drawing/2014/main" id="{268BAAE0-592B-50B7-B4EC-F2BC9832CC9A}"/>
              </a:ext>
            </a:extLst>
          </p:cNvPr>
          <p:cNvSpPr>
            <a:spLocks noChangeShapeType="1"/>
          </p:cNvSpPr>
          <p:nvPr/>
        </p:nvSpPr>
        <p:spPr bwMode="auto">
          <a:xfrm>
            <a:off x="6690632" y="3957636"/>
            <a:ext cx="0" cy="1973262"/>
          </a:xfrm>
          <a:prstGeom prst="line">
            <a:avLst/>
          </a:prstGeom>
          <a:noFill/>
          <a:ln w="38100">
            <a:solidFill>
              <a:schemeClr val="tx1"/>
            </a:solidFill>
            <a:round/>
            <a:headEnd/>
            <a:tailEnd/>
          </a:ln>
        </p:spPr>
        <p:txBody>
          <a:bodyPr/>
          <a:lstStyle/>
          <a:p>
            <a:endParaRPr lang="zh-TW" altLang="en-US"/>
          </a:p>
        </p:txBody>
      </p:sp>
      <p:sp>
        <p:nvSpPr>
          <p:cNvPr id="17" name="Line 19">
            <a:extLst>
              <a:ext uri="{FF2B5EF4-FFF2-40B4-BE49-F238E27FC236}">
                <a16:creationId xmlns:a16="http://schemas.microsoft.com/office/drawing/2014/main" id="{2FBB2115-F3E6-1972-B3BB-9ABD47ECDF07}"/>
              </a:ext>
            </a:extLst>
          </p:cNvPr>
          <p:cNvSpPr>
            <a:spLocks noChangeShapeType="1"/>
          </p:cNvSpPr>
          <p:nvPr/>
        </p:nvSpPr>
        <p:spPr bwMode="auto">
          <a:xfrm>
            <a:off x="7920945" y="3960811"/>
            <a:ext cx="0" cy="1973262"/>
          </a:xfrm>
          <a:prstGeom prst="line">
            <a:avLst/>
          </a:prstGeom>
          <a:noFill/>
          <a:ln w="38100">
            <a:solidFill>
              <a:schemeClr val="tx1"/>
            </a:solidFill>
            <a:round/>
            <a:headEnd/>
            <a:tailEnd/>
          </a:ln>
        </p:spPr>
        <p:txBody>
          <a:bodyPr/>
          <a:lstStyle/>
          <a:p>
            <a:endParaRPr lang="zh-TW" altLang="en-US"/>
          </a:p>
        </p:txBody>
      </p:sp>
      <p:sp>
        <p:nvSpPr>
          <p:cNvPr id="18" name="Line 20">
            <a:extLst>
              <a:ext uri="{FF2B5EF4-FFF2-40B4-BE49-F238E27FC236}">
                <a16:creationId xmlns:a16="http://schemas.microsoft.com/office/drawing/2014/main" id="{ABC94127-26E3-04D7-0424-2A17B768FAA8}"/>
              </a:ext>
            </a:extLst>
          </p:cNvPr>
          <p:cNvSpPr>
            <a:spLocks noChangeShapeType="1"/>
          </p:cNvSpPr>
          <p:nvPr/>
        </p:nvSpPr>
        <p:spPr bwMode="auto">
          <a:xfrm>
            <a:off x="6689045" y="5915023"/>
            <a:ext cx="1233487" cy="0"/>
          </a:xfrm>
          <a:prstGeom prst="line">
            <a:avLst/>
          </a:prstGeom>
          <a:noFill/>
          <a:ln w="38100">
            <a:solidFill>
              <a:schemeClr val="tx1"/>
            </a:solidFill>
            <a:round/>
            <a:headEnd/>
            <a:tailEnd/>
          </a:ln>
        </p:spPr>
        <p:txBody>
          <a:bodyPr/>
          <a:lstStyle/>
          <a:p>
            <a:endParaRPr lang="zh-TW" altLang="en-US"/>
          </a:p>
        </p:txBody>
      </p:sp>
      <p:sp>
        <p:nvSpPr>
          <p:cNvPr id="19" name="Rectangle 21">
            <a:extLst>
              <a:ext uri="{FF2B5EF4-FFF2-40B4-BE49-F238E27FC236}">
                <a16:creationId xmlns:a16="http://schemas.microsoft.com/office/drawing/2014/main" id="{AE5781A2-E9FC-491F-6E8A-31601BC29218}"/>
              </a:ext>
            </a:extLst>
          </p:cNvPr>
          <p:cNvSpPr>
            <a:spLocks noChangeArrowheads="1"/>
          </p:cNvSpPr>
          <p:nvPr/>
        </p:nvSpPr>
        <p:spPr bwMode="auto">
          <a:xfrm>
            <a:off x="6706507" y="55371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0" name="Rectangle 22">
            <a:extLst>
              <a:ext uri="{FF2B5EF4-FFF2-40B4-BE49-F238E27FC236}">
                <a16:creationId xmlns:a16="http://schemas.microsoft.com/office/drawing/2014/main" id="{BB41B21C-EA71-1416-9D86-C8BA7C6FCB34}"/>
              </a:ext>
            </a:extLst>
          </p:cNvPr>
          <p:cNvSpPr>
            <a:spLocks noChangeArrowheads="1"/>
          </p:cNvSpPr>
          <p:nvPr/>
        </p:nvSpPr>
        <p:spPr bwMode="auto">
          <a:xfrm>
            <a:off x="6706507" y="51625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1" name="Rectangle 23">
            <a:extLst>
              <a:ext uri="{FF2B5EF4-FFF2-40B4-BE49-F238E27FC236}">
                <a16:creationId xmlns:a16="http://schemas.microsoft.com/office/drawing/2014/main" id="{E521424C-F8D9-D16A-4716-6A47DA1453F7}"/>
              </a:ext>
            </a:extLst>
          </p:cNvPr>
          <p:cNvSpPr>
            <a:spLocks noChangeArrowheads="1"/>
          </p:cNvSpPr>
          <p:nvPr/>
        </p:nvSpPr>
        <p:spPr bwMode="auto">
          <a:xfrm>
            <a:off x="6706507" y="47815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2" name="Text Box 24">
            <a:extLst>
              <a:ext uri="{FF2B5EF4-FFF2-40B4-BE49-F238E27FC236}">
                <a16:creationId xmlns:a16="http://schemas.microsoft.com/office/drawing/2014/main" id="{29EDE888-08FD-2C7F-73D2-2EECE0E8D182}"/>
              </a:ext>
            </a:extLst>
          </p:cNvPr>
          <p:cNvSpPr txBox="1">
            <a:spLocks noChangeArrowheads="1"/>
          </p:cNvSpPr>
          <p:nvPr/>
        </p:nvSpPr>
        <p:spPr bwMode="auto">
          <a:xfrm>
            <a:off x="7119257" y="55562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23" name="Text Box 25">
            <a:extLst>
              <a:ext uri="{FF2B5EF4-FFF2-40B4-BE49-F238E27FC236}">
                <a16:creationId xmlns:a16="http://schemas.microsoft.com/office/drawing/2014/main" id="{C5543C1D-4797-4451-CA82-3A0894D7A471}"/>
              </a:ext>
            </a:extLst>
          </p:cNvPr>
          <p:cNvSpPr txBox="1">
            <a:spLocks noChangeArrowheads="1"/>
          </p:cNvSpPr>
          <p:nvPr/>
        </p:nvSpPr>
        <p:spPr bwMode="auto">
          <a:xfrm>
            <a:off x="7138307" y="5162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24" name="Text Box 26">
            <a:extLst>
              <a:ext uri="{FF2B5EF4-FFF2-40B4-BE49-F238E27FC236}">
                <a16:creationId xmlns:a16="http://schemas.microsoft.com/office/drawing/2014/main" id="{5FDF991B-4F43-844A-BF1F-F3040F3C7F66}"/>
              </a:ext>
            </a:extLst>
          </p:cNvPr>
          <p:cNvSpPr txBox="1">
            <a:spLocks noChangeArrowheads="1"/>
          </p:cNvSpPr>
          <p:nvPr/>
        </p:nvSpPr>
        <p:spPr bwMode="auto">
          <a:xfrm>
            <a:off x="7138307" y="4781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25" name="Rectangle 27">
            <a:extLst>
              <a:ext uri="{FF2B5EF4-FFF2-40B4-BE49-F238E27FC236}">
                <a16:creationId xmlns:a16="http://schemas.microsoft.com/office/drawing/2014/main" id="{CE07FD59-305B-67C7-A433-C0CFC58B9365}"/>
              </a:ext>
            </a:extLst>
          </p:cNvPr>
          <p:cNvSpPr>
            <a:spLocks noChangeArrowheads="1"/>
          </p:cNvSpPr>
          <p:nvPr/>
        </p:nvSpPr>
        <p:spPr bwMode="auto">
          <a:xfrm>
            <a:off x="6712857" y="37337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6" name="Line 28">
            <a:extLst>
              <a:ext uri="{FF2B5EF4-FFF2-40B4-BE49-F238E27FC236}">
                <a16:creationId xmlns:a16="http://schemas.microsoft.com/office/drawing/2014/main" id="{AC101035-04F6-7642-EF4A-977EED6B20B8}"/>
              </a:ext>
            </a:extLst>
          </p:cNvPr>
          <p:cNvSpPr>
            <a:spLocks noChangeShapeType="1"/>
          </p:cNvSpPr>
          <p:nvPr/>
        </p:nvSpPr>
        <p:spPr bwMode="auto">
          <a:xfrm flipV="1">
            <a:off x="7284357" y="3314698"/>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27" name="Text Box 40">
            <a:extLst>
              <a:ext uri="{FF2B5EF4-FFF2-40B4-BE49-F238E27FC236}">
                <a16:creationId xmlns:a16="http://schemas.microsoft.com/office/drawing/2014/main" id="{8A1ECB67-EC43-B620-FDA5-4874ED28EA16}"/>
              </a:ext>
            </a:extLst>
          </p:cNvPr>
          <p:cNvSpPr txBox="1">
            <a:spLocks noChangeArrowheads="1"/>
          </p:cNvSpPr>
          <p:nvPr/>
        </p:nvSpPr>
        <p:spPr bwMode="auto">
          <a:xfrm>
            <a:off x="6963682" y="6010273"/>
            <a:ext cx="1493838" cy="366713"/>
          </a:xfrm>
          <a:prstGeom prst="rect">
            <a:avLst/>
          </a:prstGeom>
          <a:noFill/>
          <a:ln w="9525">
            <a:noFill/>
            <a:miter lim="800000"/>
            <a:headEnd/>
            <a:tailEnd/>
          </a:ln>
        </p:spPr>
        <p:txBody>
          <a:bodyPr wrap="none">
            <a:spAutoFit/>
          </a:bodyPr>
          <a:lstStyle/>
          <a:p>
            <a:r>
              <a:rPr lang="en-US" altLang="zh-TW"/>
              <a:t>Pop (Delete)</a:t>
            </a:r>
          </a:p>
        </p:txBody>
      </p:sp>
      <p:sp>
        <p:nvSpPr>
          <p:cNvPr id="28" name="Text Box 41">
            <a:extLst>
              <a:ext uri="{FF2B5EF4-FFF2-40B4-BE49-F238E27FC236}">
                <a16:creationId xmlns:a16="http://schemas.microsoft.com/office/drawing/2014/main" id="{34754595-FEEB-21AD-E0B8-562A72BD8C86}"/>
              </a:ext>
            </a:extLst>
          </p:cNvPr>
          <p:cNvSpPr txBox="1">
            <a:spLocks noChangeArrowheads="1"/>
          </p:cNvSpPr>
          <p:nvPr/>
        </p:nvSpPr>
        <p:spPr bwMode="auto">
          <a:xfrm>
            <a:off x="4420507" y="34099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29" name="Text Box 42">
            <a:extLst>
              <a:ext uri="{FF2B5EF4-FFF2-40B4-BE49-F238E27FC236}">
                <a16:creationId xmlns:a16="http://schemas.microsoft.com/office/drawing/2014/main" id="{A84DD987-3B15-DE1E-8366-9051EAD9ECE2}"/>
              </a:ext>
            </a:extLst>
          </p:cNvPr>
          <p:cNvSpPr txBox="1">
            <a:spLocks noChangeArrowheads="1"/>
          </p:cNvSpPr>
          <p:nvPr/>
        </p:nvSpPr>
        <p:spPr bwMode="auto">
          <a:xfrm>
            <a:off x="7138307" y="3752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Tree>
    <p:extLst>
      <p:ext uri="{BB962C8B-B14F-4D97-AF65-F5344CB8AC3E}">
        <p14:creationId xmlns:p14="http://schemas.microsoft.com/office/powerpoint/2010/main" val="1035779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Stack Implementation in C++</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5693229" cy="4710113"/>
          </a:xfrm>
        </p:spPr>
        <p:txBody>
          <a:bodyPr/>
          <a:lstStyle/>
          <a:p>
            <a:r>
              <a:rPr lang="en-US" dirty="0"/>
              <a:t>Standard Template Library (STL) </a:t>
            </a:r>
          </a:p>
          <a:p>
            <a:pPr lvl="1"/>
            <a:r>
              <a:rPr lang="en-US" dirty="0">
                <a:hlinkClick r:id="rId3"/>
              </a:rPr>
              <a:t>https://en.cppreference.com/w/cpp/container/stack</a:t>
            </a:r>
            <a:endParaRPr lang="en-US" dirty="0"/>
          </a:p>
          <a:p>
            <a:endParaRPr lang="en-US" dirty="0"/>
          </a:p>
        </p:txBody>
      </p:sp>
      <p:sp>
        <p:nvSpPr>
          <p:cNvPr id="4" name="Rectangle 3">
            <a:extLst>
              <a:ext uri="{FF2B5EF4-FFF2-40B4-BE49-F238E27FC236}">
                <a16:creationId xmlns:a16="http://schemas.microsoft.com/office/drawing/2014/main" id="{92A88380-46AB-5D27-FE62-D7FE2944DAC1}"/>
              </a:ext>
            </a:extLst>
          </p:cNvPr>
          <p:cNvSpPr/>
          <p:nvPr/>
        </p:nvSpPr>
        <p:spPr>
          <a:xfrm>
            <a:off x="6875367" y="1616821"/>
            <a:ext cx="4478433" cy="4708981"/>
          </a:xfrm>
          <a:prstGeom prst="rect">
            <a:avLst/>
          </a:prstGeom>
        </p:spPr>
        <p:txBody>
          <a:bodyPr wrap="square">
            <a:spAutoFit/>
          </a:bodyPr>
          <a:lstStyle/>
          <a:p>
            <a:r>
              <a:rPr lang="en-US" altLang="zh-TW" sz="2000" dirty="0">
                <a:solidFill>
                  <a:srgbClr val="00B050"/>
                </a:solidFill>
                <a:latin typeface="Arial" panose="020B0604020202020204" pitchFamily="34" charset="0"/>
                <a:cs typeface="Arial" panose="020B0604020202020204" pitchFamily="34" charset="0"/>
              </a:rPr>
              <a:t>/* stack example */ </a:t>
            </a:r>
          </a:p>
          <a:p>
            <a:r>
              <a:rPr lang="en-US" altLang="zh-TW" sz="2000" dirty="0">
                <a:latin typeface="Arial" panose="020B0604020202020204" pitchFamily="34" charset="0"/>
                <a:cs typeface="Arial" panose="020B0604020202020204" pitchFamily="34" charset="0"/>
              </a:rPr>
              <a:t>#include &lt;iostream&gt;</a:t>
            </a:r>
          </a:p>
          <a:p>
            <a:r>
              <a:rPr lang="en-US" altLang="zh-TW" sz="2000" dirty="0">
                <a:latin typeface="Arial" panose="020B0604020202020204" pitchFamily="34" charset="0"/>
                <a:cs typeface="Arial" panose="020B0604020202020204" pitchFamily="34" charset="0"/>
              </a:rPr>
              <a:t>#include &lt;stack&gt;</a:t>
            </a:r>
          </a:p>
          <a:p>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int main() {</a:t>
            </a:r>
          </a:p>
          <a:p>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      std::stack&lt;int&gt; </a:t>
            </a:r>
            <a:r>
              <a:rPr lang="en-US" altLang="zh-TW" sz="2000" dirty="0" err="1">
                <a:latin typeface="Arial" panose="020B0604020202020204" pitchFamily="34" charset="0"/>
                <a:cs typeface="Arial" panose="020B0604020202020204" pitchFamily="34" charset="0"/>
              </a:rPr>
              <a:t>stk</a:t>
            </a:r>
            <a:r>
              <a:rPr lang="en-US" altLang="zh-TW" sz="2000" dirty="0">
                <a:latin typeface="Arial" panose="020B0604020202020204" pitchFamily="34" charset="0"/>
                <a:cs typeface="Arial" panose="020B0604020202020204" pitchFamily="34" charset="0"/>
              </a:rPr>
              <a:t>;</a:t>
            </a:r>
          </a:p>
          <a:p>
            <a:r>
              <a:rPr lang="en-US" altLang="zh-TW" sz="2000" dirty="0">
                <a:latin typeface="Arial" panose="020B0604020202020204" pitchFamily="34" charset="0"/>
                <a:cs typeface="Arial" panose="020B0604020202020204" pitchFamily="34" charset="0"/>
              </a:rPr>
              <a:t>      </a:t>
            </a:r>
            <a:r>
              <a:rPr lang="en-US" altLang="zh-TW" sz="2000" dirty="0" err="1">
                <a:latin typeface="Arial" panose="020B0604020202020204" pitchFamily="34" charset="0"/>
                <a:cs typeface="Arial" panose="020B0604020202020204" pitchFamily="34" charset="0"/>
              </a:rPr>
              <a:t>stk.push</a:t>
            </a:r>
            <a:r>
              <a:rPr lang="en-US" altLang="zh-TW" sz="2000" dirty="0">
                <a:latin typeface="Arial" panose="020B0604020202020204" pitchFamily="34" charset="0"/>
                <a:cs typeface="Arial" panose="020B0604020202020204" pitchFamily="34" charset="0"/>
              </a:rPr>
              <a:t>(1);    </a:t>
            </a:r>
          </a:p>
          <a:p>
            <a:r>
              <a:rPr lang="en-US" altLang="zh-TW" sz="2000" dirty="0">
                <a:latin typeface="Arial" panose="020B0604020202020204" pitchFamily="34" charset="0"/>
                <a:cs typeface="Arial" panose="020B0604020202020204" pitchFamily="34" charset="0"/>
              </a:rPr>
              <a:t>      </a:t>
            </a:r>
            <a:r>
              <a:rPr lang="en-US" altLang="zh-TW" sz="2000" dirty="0" err="1">
                <a:latin typeface="Arial" panose="020B0604020202020204" pitchFamily="34" charset="0"/>
                <a:cs typeface="Arial" panose="020B0604020202020204" pitchFamily="34" charset="0"/>
              </a:rPr>
              <a:t>stk.push</a:t>
            </a:r>
            <a:r>
              <a:rPr lang="en-US" altLang="zh-TW" sz="2000" dirty="0">
                <a:latin typeface="Arial" panose="020B0604020202020204" pitchFamily="34" charset="0"/>
                <a:cs typeface="Arial" panose="020B0604020202020204" pitchFamily="34" charset="0"/>
              </a:rPr>
              <a:t>(2);</a:t>
            </a:r>
          </a:p>
          <a:p>
            <a:r>
              <a:rPr lang="en-US" altLang="zh-TW" sz="2000" dirty="0">
                <a:latin typeface="Arial" panose="020B0604020202020204" pitchFamily="34" charset="0"/>
                <a:cs typeface="Arial" panose="020B0604020202020204" pitchFamily="34" charset="0"/>
              </a:rPr>
              <a:t>      std::</a:t>
            </a:r>
            <a:r>
              <a:rPr lang="en-US" altLang="zh-TW" sz="2000" dirty="0" err="1">
                <a:latin typeface="Arial" panose="020B0604020202020204" pitchFamily="34" charset="0"/>
                <a:cs typeface="Arial" panose="020B0604020202020204" pitchFamily="34" charset="0"/>
              </a:rPr>
              <a:t>cout</a:t>
            </a:r>
            <a:r>
              <a:rPr lang="en-US" altLang="zh-TW" sz="2000" dirty="0">
                <a:latin typeface="Arial" panose="020B0604020202020204" pitchFamily="34" charset="0"/>
                <a:cs typeface="Arial" panose="020B0604020202020204" pitchFamily="34" charset="0"/>
              </a:rPr>
              <a:t>&lt;&lt;</a:t>
            </a:r>
            <a:r>
              <a:rPr lang="en-US" altLang="zh-TW" sz="2000" dirty="0" err="1">
                <a:latin typeface="Arial" panose="020B0604020202020204" pitchFamily="34" charset="0"/>
                <a:cs typeface="Arial" panose="020B0604020202020204" pitchFamily="34" charset="0"/>
              </a:rPr>
              <a:t>stk.top</a:t>
            </a:r>
            <a:r>
              <a:rPr lang="en-US" altLang="zh-TW" sz="2000" dirty="0">
                <a:latin typeface="Arial" panose="020B0604020202020204" pitchFamily="34" charset="0"/>
                <a:cs typeface="Arial" panose="020B0604020202020204" pitchFamily="34" charset="0"/>
              </a:rPr>
              <a:t>();</a:t>
            </a:r>
          </a:p>
          <a:p>
            <a:r>
              <a:rPr lang="en-US" altLang="zh-TW" sz="2000" dirty="0">
                <a:latin typeface="Arial" panose="020B0604020202020204" pitchFamily="34" charset="0"/>
                <a:cs typeface="Arial" panose="020B0604020202020204" pitchFamily="34" charset="0"/>
              </a:rPr>
              <a:t>	</a:t>
            </a:r>
          </a:p>
          <a:p>
            <a:r>
              <a:rPr lang="en-US" altLang="zh-TW" sz="2000" dirty="0">
                <a:solidFill>
                  <a:srgbClr val="00B050"/>
                </a:solidFill>
                <a:latin typeface="Arial" panose="020B0604020202020204" pitchFamily="34" charset="0"/>
                <a:cs typeface="Arial" panose="020B0604020202020204" pitchFamily="34" charset="0"/>
              </a:rPr>
              <a:t>      /* clear the stack */</a:t>
            </a:r>
          </a:p>
          <a:p>
            <a:r>
              <a:rPr lang="en-US" altLang="zh-TW" sz="2000" dirty="0">
                <a:latin typeface="Arial" panose="020B0604020202020204" pitchFamily="34" charset="0"/>
                <a:cs typeface="Arial" panose="020B0604020202020204" pitchFamily="34" charset="0"/>
              </a:rPr>
              <a:t>      while(!</a:t>
            </a:r>
            <a:r>
              <a:rPr lang="en-US" altLang="zh-TW" sz="2000" dirty="0" err="1">
                <a:latin typeface="Arial" panose="020B0604020202020204" pitchFamily="34" charset="0"/>
                <a:cs typeface="Arial" panose="020B0604020202020204" pitchFamily="34" charset="0"/>
              </a:rPr>
              <a:t>stk.empty</a:t>
            </a:r>
            <a:r>
              <a:rPr lang="en-US" altLang="zh-TW" sz="2000" dirty="0">
                <a:latin typeface="Arial" panose="020B0604020202020204" pitchFamily="34" charset="0"/>
                <a:cs typeface="Arial" panose="020B0604020202020204" pitchFamily="34" charset="0"/>
              </a:rPr>
              <a:t>())                            </a:t>
            </a:r>
          </a:p>
          <a:p>
            <a:r>
              <a:rPr lang="en-US" altLang="zh-TW" sz="2000" dirty="0">
                <a:latin typeface="Arial" panose="020B0604020202020204" pitchFamily="34" charset="0"/>
                <a:cs typeface="Arial" panose="020B0604020202020204" pitchFamily="34" charset="0"/>
              </a:rPr>
              <a:t>        </a:t>
            </a:r>
            <a:r>
              <a:rPr lang="en-US" altLang="zh-TW" sz="2000" dirty="0" err="1">
                <a:latin typeface="Arial" panose="020B0604020202020204" pitchFamily="34" charset="0"/>
                <a:cs typeface="Arial" panose="020B0604020202020204" pitchFamily="34" charset="0"/>
              </a:rPr>
              <a:t>stk.pop</a:t>
            </a:r>
            <a:r>
              <a:rPr lang="en-US" altLang="zh-TW" sz="2000" dirty="0">
                <a:latin typeface="Arial" panose="020B0604020202020204" pitchFamily="34" charset="0"/>
                <a:cs typeface="Arial" panose="020B0604020202020204" pitchFamily="34" charset="0"/>
              </a:rPr>
              <a:t>();</a:t>
            </a:r>
          </a:p>
          <a:p>
            <a:r>
              <a:rPr lang="en-US" altLang="zh-TW" sz="2000" dirty="0">
                <a:latin typeface="Arial" panose="020B0604020202020204" pitchFamily="34" charset="0"/>
                <a:cs typeface="Arial" panose="020B0604020202020204" pitchFamily="34" charset="0"/>
              </a:rPr>
              <a:t>}</a:t>
            </a:r>
          </a:p>
        </p:txBody>
      </p:sp>
      <p:pic>
        <p:nvPicPr>
          <p:cNvPr id="1028" name="Picture 4" descr="Covid-19 Is Not A Time To Reinvent The Wheel - Smart Studios">
            <a:extLst>
              <a:ext uri="{FF2B5EF4-FFF2-40B4-BE49-F238E27FC236}">
                <a16:creationId xmlns:a16="http://schemas.microsoft.com/office/drawing/2014/main" id="{B8AC0BBF-4A9C-2352-C39C-230A6D328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80" t="12816" r="6395" b="8531"/>
          <a:stretch/>
        </p:blipFill>
        <p:spPr bwMode="auto">
          <a:xfrm>
            <a:off x="838200" y="2881495"/>
            <a:ext cx="5693229" cy="329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11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550CA4F6-E551-5E33-0D4F-57B98F5920E5}"/>
              </a:ext>
            </a:extLst>
          </p:cNvPr>
          <p:cNvSpPr/>
          <p:nvPr/>
        </p:nvSpPr>
        <p:spPr>
          <a:xfrm>
            <a:off x="838200" y="2437952"/>
            <a:ext cx="4586049" cy="3450252"/>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1F9065-E8A6-B755-2469-1854BC078DF2}"/>
              </a:ext>
            </a:extLst>
          </p:cNvPr>
          <p:cNvSpPr>
            <a:spLocks noGrp="1"/>
          </p:cNvSpPr>
          <p:nvPr>
            <p:ph type="title"/>
          </p:nvPr>
        </p:nvSpPr>
        <p:spPr/>
        <p:txBody>
          <a:bodyPr/>
          <a:lstStyle/>
          <a:p>
            <a:r>
              <a:rPr lang="en-US" dirty="0"/>
              <a:t>Stack in Recursive Programs</a:t>
            </a:r>
          </a:p>
        </p:txBody>
      </p:sp>
      <p:graphicFrame>
        <p:nvGraphicFramePr>
          <p:cNvPr id="5" name="Object 2">
            <a:extLst>
              <a:ext uri="{FF2B5EF4-FFF2-40B4-BE49-F238E27FC236}">
                <a16:creationId xmlns:a16="http://schemas.microsoft.com/office/drawing/2014/main" id="{C873913B-CECD-A602-4BC3-B991047AEBD1}"/>
              </a:ext>
            </a:extLst>
          </p:cNvPr>
          <p:cNvGraphicFramePr>
            <a:graphicFrameLocks noChangeAspect="1"/>
          </p:cNvGraphicFramePr>
          <p:nvPr>
            <p:extLst>
              <p:ext uri="{D42A27DB-BD31-4B8C-83A1-F6EECF244321}">
                <p14:modId xmlns:p14="http://schemas.microsoft.com/office/powerpoint/2010/main" val="148512954"/>
              </p:ext>
            </p:extLst>
          </p:nvPr>
        </p:nvGraphicFramePr>
        <p:xfrm>
          <a:off x="1750936" y="3502515"/>
          <a:ext cx="3154888" cy="2595903"/>
        </p:xfrm>
        <a:graphic>
          <a:graphicData uri="http://schemas.openxmlformats.org/presentationml/2006/ole">
            <mc:AlternateContent xmlns:mc="http://schemas.openxmlformats.org/markup-compatibility/2006">
              <mc:Choice xmlns:v="urn:schemas-microsoft-com:vml" Requires="v">
                <p:oleObj name="文件" r:id="rId3" imgW="2930318" imgH="2443727" progId="Word.Document.8">
                  <p:embed/>
                </p:oleObj>
              </mc:Choice>
              <mc:Fallback>
                <p:oleObj name="文件" r:id="rId3" imgW="2930318" imgH="2443727" progId="Word.Document.8">
                  <p:embed/>
                  <p:pic>
                    <p:nvPicPr>
                      <p:cNvPr id="6" name="Object 2">
                        <a:extLst>
                          <a:ext uri="{FF2B5EF4-FFF2-40B4-BE49-F238E27FC236}">
                            <a16:creationId xmlns:a16="http://schemas.microsoft.com/office/drawing/2014/main" id="{BB442FD5-A7D7-D84F-9DF1-F6B4FFE47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936" y="3502515"/>
                        <a:ext cx="3154888" cy="2595903"/>
                      </a:xfrm>
                      <a:prstGeom prst="rect">
                        <a:avLst/>
                      </a:prstGeom>
                      <a:noFill/>
                    </p:spPr>
                  </p:pic>
                </p:oleObj>
              </mc:Fallback>
            </mc:AlternateContent>
          </a:graphicData>
        </a:graphic>
      </p:graphicFrame>
      <p:sp>
        <p:nvSpPr>
          <p:cNvPr id="6" name="Line 3">
            <a:extLst>
              <a:ext uri="{FF2B5EF4-FFF2-40B4-BE49-F238E27FC236}">
                <a16:creationId xmlns:a16="http://schemas.microsoft.com/office/drawing/2014/main" id="{BC25FE6C-4E02-9B15-15B1-7AB56DB0C410}"/>
              </a:ext>
            </a:extLst>
          </p:cNvPr>
          <p:cNvSpPr>
            <a:spLocks noChangeShapeType="1"/>
          </p:cNvSpPr>
          <p:nvPr/>
        </p:nvSpPr>
        <p:spPr bwMode="auto">
          <a:xfrm flipH="1">
            <a:off x="1530503" y="4457283"/>
            <a:ext cx="440864"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7" name="Line 4">
            <a:extLst>
              <a:ext uri="{FF2B5EF4-FFF2-40B4-BE49-F238E27FC236}">
                <a16:creationId xmlns:a16="http://schemas.microsoft.com/office/drawing/2014/main" id="{7871F296-8EF2-FDB3-AA6D-386D2645BDE9}"/>
              </a:ext>
            </a:extLst>
          </p:cNvPr>
          <p:cNvSpPr>
            <a:spLocks noChangeShapeType="1"/>
          </p:cNvSpPr>
          <p:nvPr/>
        </p:nvSpPr>
        <p:spPr bwMode="auto">
          <a:xfrm>
            <a:off x="1530503" y="4457283"/>
            <a:ext cx="0" cy="583135"/>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8" name="Line 5">
            <a:extLst>
              <a:ext uri="{FF2B5EF4-FFF2-40B4-BE49-F238E27FC236}">
                <a16:creationId xmlns:a16="http://schemas.microsoft.com/office/drawing/2014/main" id="{D31844E3-5782-B190-E4E7-1F789C5A653C}"/>
              </a:ext>
            </a:extLst>
          </p:cNvPr>
          <p:cNvSpPr>
            <a:spLocks noChangeShapeType="1"/>
          </p:cNvSpPr>
          <p:nvPr/>
        </p:nvSpPr>
        <p:spPr bwMode="auto">
          <a:xfrm flipH="1">
            <a:off x="4322640" y="4384391"/>
            <a:ext cx="220432" cy="0"/>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9" name="Line 6">
            <a:extLst>
              <a:ext uri="{FF2B5EF4-FFF2-40B4-BE49-F238E27FC236}">
                <a16:creationId xmlns:a16="http://schemas.microsoft.com/office/drawing/2014/main" id="{0C54F7E5-D08C-C9AE-06AA-57DF0D88E101}"/>
              </a:ext>
            </a:extLst>
          </p:cNvPr>
          <p:cNvSpPr>
            <a:spLocks noChangeShapeType="1"/>
          </p:cNvSpPr>
          <p:nvPr/>
        </p:nvSpPr>
        <p:spPr bwMode="auto">
          <a:xfrm flipH="1">
            <a:off x="7746934" y="4457283"/>
            <a:ext cx="367386"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0" name="Line 7">
            <a:extLst>
              <a:ext uri="{FF2B5EF4-FFF2-40B4-BE49-F238E27FC236}">
                <a16:creationId xmlns:a16="http://schemas.microsoft.com/office/drawing/2014/main" id="{C6814956-5428-C6CB-EED6-06CD67555B3D}"/>
              </a:ext>
            </a:extLst>
          </p:cNvPr>
          <p:cNvSpPr>
            <a:spLocks noChangeShapeType="1"/>
          </p:cNvSpPr>
          <p:nvPr/>
        </p:nvSpPr>
        <p:spPr bwMode="auto">
          <a:xfrm>
            <a:off x="7746934" y="4455765"/>
            <a:ext cx="0" cy="874703"/>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1" name="Line 8">
            <a:extLst>
              <a:ext uri="{FF2B5EF4-FFF2-40B4-BE49-F238E27FC236}">
                <a16:creationId xmlns:a16="http://schemas.microsoft.com/office/drawing/2014/main" id="{7AB4E96B-8F86-EE61-8323-B2AA459524B0}"/>
              </a:ext>
            </a:extLst>
          </p:cNvPr>
          <p:cNvSpPr>
            <a:spLocks noChangeShapeType="1"/>
          </p:cNvSpPr>
          <p:nvPr/>
        </p:nvSpPr>
        <p:spPr bwMode="auto">
          <a:xfrm flipH="1">
            <a:off x="7895420" y="2610688"/>
            <a:ext cx="220432"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2" name="Line 9">
            <a:extLst>
              <a:ext uri="{FF2B5EF4-FFF2-40B4-BE49-F238E27FC236}">
                <a16:creationId xmlns:a16="http://schemas.microsoft.com/office/drawing/2014/main" id="{A05E4888-4159-63B1-37AE-79A1E9F98749}"/>
              </a:ext>
            </a:extLst>
          </p:cNvPr>
          <p:cNvSpPr>
            <a:spLocks noChangeShapeType="1"/>
          </p:cNvSpPr>
          <p:nvPr/>
        </p:nvSpPr>
        <p:spPr bwMode="auto">
          <a:xfrm flipH="1">
            <a:off x="7916851" y="2607651"/>
            <a:ext cx="0" cy="1848114"/>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3" name="Text Box 10">
            <a:extLst>
              <a:ext uri="{FF2B5EF4-FFF2-40B4-BE49-F238E27FC236}">
                <a16:creationId xmlns:a16="http://schemas.microsoft.com/office/drawing/2014/main" id="{7DD72ED7-2B27-B778-340F-31914564BFC4}"/>
              </a:ext>
            </a:extLst>
          </p:cNvPr>
          <p:cNvSpPr txBox="1">
            <a:spLocks noChangeArrowheads="1"/>
          </p:cNvSpPr>
          <p:nvPr/>
        </p:nvSpPr>
        <p:spPr bwMode="auto">
          <a:xfrm>
            <a:off x="4543072" y="4129270"/>
            <a:ext cx="740908" cy="1015663"/>
          </a:xfrm>
          <a:prstGeom prst="rect">
            <a:avLst/>
          </a:prstGeom>
          <a:noFill/>
          <a:ln w="9525">
            <a:noFill/>
            <a:miter lim="800000"/>
            <a:headEnd/>
            <a:tailEnd/>
          </a:ln>
          <a:effectLst/>
        </p:spPr>
        <p:txBody>
          <a:bodyPr wrap="none">
            <a:spAutoFit/>
          </a:bodyPr>
          <a:lstStyle/>
          <a:p>
            <a:r>
              <a:rPr lang="en-US" altLang="zh-TW" sz="2000" dirty="0" err="1">
                <a:latin typeface="Arial" panose="020B0604020202020204" pitchFamily="34" charset="0"/>
                <a:cs typeface="Arial" panose="020B0604020202020204" pitchFamily="34" charset="0"/>
              </a:rPr>
              <a:t>fp</a:t>
            </a:r>
            <a:endParaRPr lang="en-US" altLang="zh-TW" sz="2000" dirty="0">
              <a:latin typeface="Arial" panose="020B0604020202020204" pitchFamily="34" charset="0"/>
              <a:cs typeface="Arial" panose="020B0604020202020204" pitchFamily="34" charset="0"/>
            </a:endParaRPr>
          </a:p>
          <a:p>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main</a:t>
            </a:r>
          </a:p>
        </p:txBody>
      </p:sp>
      <p:sp>
        <p:nvSpPr>
          <p:cNvPr id="14" name="Text Box 11">
            <a:extLst>
              <a:ext uri="{FF2B5EF4-FFF2-40B4-BE49-F238E27FC236}">
                <a16:creationId xmlns:a16="http://schemas.microsoft.com/office/drawing/2014/main" id="{D006411F-883F-D57E-3D32-B5A7BEAFAFAE}"/>
              </a:ext>
            </a:extLst>
          </p:cNvPr>
          <p:cNvSpPr txBox="1">
            <a:spLocks noChangeArrowheads="1"/>
          </p:cNvSpPr>
          <p:nvPr/>
        </p:nvSpPr>
        <p:spPr bwMode="auto">
          <a:xfrm>
            <a:off x="10823796" y="2344937"/>
            <a:ext cx="397866" cy="1015663"/>
          </a:xfrm>
          <a:prstGeom prst="rect">
            <a:avLst/>
          </a:prstGeom>
          <a:noFill/>
          <a:ln w="9525">
            <a:noFill/>
            <a:miter lim="800000"/>
            <a:headEnd/>
            <a:tailEnd/>
          </a:ln>
          <a:effectLst/>
        </p:spPr>
        <p:txBody>
          <a:bodyPr wrap="none">
            <a:spAutoFit/>
          </a:bodyPr>
          <a:lstStyle/>
          <a:p>
            <a:r>
              <a:rPr lang="en-US" altLang="zh-TW" sz="2000">
                <a:latin typeface="Arial" panose="020B0604020202020204" pitchFamily="34" charset="0"/>
                <a:cs typeface="Arial" panose="020B0604020202020204" pitchFamily="34" charset="0"/>
              </a:rPr>
              <a:t>fp</a:t>
            </a:r>
          </a:p>
          <a:p>
            <a:endParaRPr lang="en-US" altLang="zh-TW" sz="2000">
              <a:latin typeface="Arial" panose="020B0604020202020204" pitchFamily="34" charset="0"/>
              <a:cs typeface="Arial" panose="020B0604020202020204" pitchFamily="34" charset="0"/>
            </a:endParaRPr>
          </a:p>
          <a:p>
            <a:r>
              <a:rPr lang="en-US" altLang="zh-TW" sz="2000">
                <a:latin typeface="Arial" panose="020B0604020202020204" pitchFamily="34" charset="0"/>
                <a:cs typeface="Arial" panose="020B0604020202020204" pitchFamily="34" charset="0"/>
              </a:rPr>
              <a:t>al</a:t>
            </a:r>
          </a:p>
        </p:txBody>
      </p:sp>
      <p:graphicFrame>
        <p:nvGraphicFramePr>
          <p:cNvPr id="15" name="Object 13">
            <a:extLst>
              <a:ext uri="{FF2B5EF4-FFF2-40B4-BE49-F238E27FC236}">
                <a16:creationId xmlns:a16="http://schemas.microsoft.com/office/drawing/2014/main" id="{EA6AC586-69EF-444E-BE5A-82213E64F238}"/>
              </a:ext>
            </a:extLst>
          </p:cNvPr>
          <p:cNvGraphicFramePr>
            <a:graphicFrameLocks noChangeAspect="1"/>
          </p:cNvGraphicFramePr>
          <p:nvPr>
            <p:extLst>
              <p:ext uri="{D42A27DB-BD31-4B8C-83A1-F6EECF244321}">
                <p14:modId xmlns:p14="http://schemas.microsoft.com/office/powerpoint/2010/main" val="2379363364"/>
              </p:ext>
            </p:extLst>
          </p:nvPr>
        </p:nvGraphicFramePr>
        <p:xfrm>
          <a:off x="8014862" y="1734467"/>
          <a:ext cx="2643651" cy="3889087"/>
        </p:xfrm>
        <a:graphic>
          <a:graphicData uri="http://schemas.openxmlformats.org/presentationml/2006/ole">
            <mc:AlternateContent xmlns:mc="http://schemas.openxmlformats.org/markup-compatibility/2006">
              <mc:Choice xmlns:v="urn:schemas-microsoft-com:vml" Requires="v">
                <p:oleObj name="文件" r:id="rId5" imgW="2610000" imgH="4308480" progId="Word.Document.8">
                  <p:embed/>
                </p:oleObj>
              </mc:Choice>
              <mc:Fallback>
                <p:oleObj name="文件" r:id="rId5" imgW="2610000" imgH="4308480" progId="Word.Document.8">
                  <p:embed/>
                  <p:pic>
                    <p:nvPicPr>
                      <p:cNvPr id="17" name="Object 13">
                        <a:extLst>
                          <a:ext uri="{FF2B5EF4-FFF2-40B4-BE49-F238E27FC236}">
                            <a16:creationId xmlns:a16="http://schemas.microsoft.com/office/drawing/2014/main" id="{1443DB2C-6223-D442-914C-8F638E53B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4862" y="1734467"/>
                        <a:ext cx="2643651" cy="388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14">
            <a:extLst>
              <a:ext uri="{FF2B5EF4-FFF2-40B4-BE49-F238E27FC236}">
                <a16:creationId xmlns:a16="http://schemas.microsoft.com/office/drawing/2014/main" id="{36CC791A-109F-6858-0336-89A9129E878D}"/>
              </a:ext>
            </a:extLst>
          </p:cNvPr>
          <p:cNvSpPr>
            <a:spLocks noChangeShapeType="1"/>
          </p:cNvSpPr>
          <p:nvPr/>
        </p:nvSpPr>
        <p:spPr bwMode="auto">
          <a:xfrm flipH="1">
            <a:off x="10586526" y="2581835"/>
            <a:ext cx="218901" cy="0"/>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8" name="Text Box 16">
            <a:extLst>
              <a:ext uri="{FF2B5EF4-FFF2-40B4-BE49-F238E27FC236}">
                <a16:creationId xmlns:a16="http://schemas.microsoft.com/office/drawing/2014/main" id="{243923C0-A4EB-D88F-AF01-CA2D18040508}"/>
              </a:ext>
            </a:extLst>
          </p:cNvPr>
          <p:cNvSpPr txBox="1">
            <a:spLocks noChangeArrowheads="1"/>
          </p:cNvSpPr>
          <p:nvPr/>
        </p:nvSpPr>
        <p:spPr bwMode="auto">
          <a:xfrm>
            <a:off x="2040244" y="2597477"/>
            <a:ext cx="2234906" cy="40011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altLang="zh-TW" sz="2000" dirty="0">
                <a:latin typeface="Arial" panose="020B0604020202020204" pitchFamily="34" charset="0"/>
                <a:cs typeface="Arial" panose="020B0604020202020204" pitchFamily="34" charset="0"/>
              </a:rPr>
              <a:t>(activation record)</a:t>
            </a:r>
          </a:p>
        </p:txBody>
      </p:sp>
      <p:sp>
        <p:nvSpPr>
          <p:cNvPr id="19" name="Text Box 17">
            <a:extLst>
              <a:ext uri="{FF2B5EF4-FFF2-40B4-BE49-F238E27FC236}">
                <a16:creationId xmlns:a16="http://schemas.microsoft.com/office/drawing/2014/main" id="{3CCB4974-CE60-3671-A660-A16C0ED51AF4}"/>
              </a:ext>
            </a:extLst>
          </p:cNvPr>
          <p:cNvSpPr txBox="1">
            <a:spLocks noChangeArrowheads="1"/>
          </p:cNvSpPr>
          <p:nvPr/>
        </p:nvSpPr>
        <p:spPr bwMode="auto">
          <a:xfrm>
            <a:off x="1984825" y="4431468"/>
            <a:ext cx="2385588" cy="307777"/>
          </a:xfrm>
          <a:prstGeom prst="rect">
            <a:avLst/>
          </a:prstGeom>
          <a:noFill/>
          <a:ln w="9525">
            <a:noFill/>
            <a:miter lim="800000"/>
            <a:headEnd/>
            <a:tailEnd/>
          </a:ln>
          <a:effectLst/>
        </p:spPr>
        <p:txBody>
          <a:bodyPr wrap="none">
            <a:spAutoFit/>
          </a:bodyPr>
          <a:lstStyle/>
          <a:p>
            <a:pPr algn="ctr"/>
            <a:r>
              <a:rPr lang="en-US" altLang="zh-TW" sz="1200" dirty="0">
                <a:solidFill>
                  <a:srgbClr val="CC3300"/>
                </a:solidFill>
                <a:latin typeface="Arial" panose="020B0604020202020204" pitchFamily="34" charset="0"/>
                <a:cs typeface="Arial" panose="020B0604020202020204" pitchFamily="34" charset="0"/>
              </a:rPr>
              <a:t>stack frame of invoking function</a:t>
            </a:r>
            <a:r>
              <a:rPr lang="en-US" altLang="zh-TW" sz="1400" dirty="0">
                <a:solidFill>
                  <a:srgbClr val="CC3300"/>
                </a:solidFill>
                <a:latin typeface="Arial" panose="020B0604020202020204" pitchFamily="34" charset="0"/>
                <a:cs typeface="Arial" panose="020B0604020202020204" pitchFamily="34" charset="0"/>
              </a:rPr>
              <a:t> </a:t>
            </a:r>
          </a:p>
        </p:txBody>
      </p:sp>
      <p:sp>
        <p:nvSpPr>
          <p:cNvPr id="20" name="Line 18">
            <a:extLst>
              <a:ext uri="{FF2B5EF4-FFF2-40B4-BE49-F238E27FC236}">
                <a16:creationId xmlns:a16="http://schemas.microsoft.com/office/drawing/2014/main" id="{2F112E14-7B67-D230-D70E-C1B88075A2E9}"/>
              </a:ext>
            </a:extLst>
          </p:cNvPr>
          <p:cNvSpPr>
            <a:spLocks noChangeShapeType="1"/>
          </p:cNvSpPr>
          <p:nvPr/>
        </p:nvSpPr>
        <p:spPr bwMode="auto">
          <a:xfrm>
            <a:off x="8114321" y="3526393"/>
            <a:ext cx="2400258" cy="0"/>
          </a:xfrm>
          <a:prstGeom prst="line">
            <a:avLst/>
          </a:prstGeom>
          <a:noFill/>
          <a:ln w="28575">
            <a:solidFill>
              <a:srgbClr val="000000"/>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21" name="Text Box 19">
            <a:extLst>
              <a:ext uri="{FF2B5EF4-FFF2-40B4-BE49-F238E27FC236}">
                <a16:creationId xmlns:a16="http://schemas.microsoft.com/office/drawing/2014/main" id="{3195F3E2-85C9-8F29-F92A-42361B05FFD5}"/>
              </a:ext>
            </a:extLst>
          </p:cNvPr>
          <p:cNvSpPr txBox="1">
            <a:spLocks noChangeArrowheads="1"/>
          </p:cNvSpPr>
          <p:nvPr/>
        </p:nvSpPr>
        <p:spPr bwMode="auto">
          <a:xfrm>
            <a:off x="1367055" y="5394249"/>
            <a:ext cx="3647152" cy="369332"/>
          </a:xfrm>
          <a:prstGeom prst="rect">
            <a:avLst/>
          </a:prstGeom>
          <a:noFill/>
          <a:ln w="9525">
            <a:noFill/>
            <a:miter lim="800000"/>
            <a:headEnd/>
            <a:tailEnd/>
          </a:ln>
          <a:effectLst/>
        </p:spPr>
        <p:txBody>
          <a:bodyPr wrap="none">
            <a:spAutoFit/>
          </a:bodyPr>
          <a:lstStyle/>
          <a:p>
            <a:pPr algn="ctr"/>
            <a:r>
              <a:rPr lang="en-US" altLang="zh-TW">
                <a:solidFill>
                  <a:schemeClr val="tx2"/>
                </a:solidFill>
                <a:latin typeface="Arial" panose="020B0604020202020204" pitchFamily="34" charset="0"/>
                <a:cs typeface="Arial" panose="020B0604020202020204" pitchFamily="34" charset="0"/>
              </a:rPr>
              <a:t>system stack</a:t>
            </a:r>
            <a:r>
              <a:rPr lang="en-US" altLang="zh-TW">
                <a:solidFill>
                  <a:schemeClr val="accent2"/>
                </a:solidFill>
                <a:latin typeface="Arial" panose="020B0604020202020204" pitchFamily="34" charset="0"/>
                <a:cs typeface="Arial" panose="020B0604020202020204" pitchFamily="34" charset="0"/>
              </a:rPr>
              <a:t> </a:t>
            </a:r>
            <a:r>
              <a:rPr lang="en-US" altLang="zh-TW">
                <a:solidFill>
                  <a:srgbClr val="CC3300"/>
                </a:solidFill>
                <a:latin typeface="Arial" panose="020B0604020202020204" pitchFamily="34" charset="0"/>
                <a:cs typeface="Arial" panose="020B0604020202020204" pitchFamily="34" charset="0"/>
              </a:rPr>
              <a:t>before</a:t>
            </a:r>
            <a:r>
              <a:rPr lang="en-US" altLang="zh-TW">
                <a:solidFill>
                  <a:schemeClr val="accent2"/>
                </a:solidFill>
                <a:latin typeface="Arial" panose="020B0604020202020204" pitchFamily="34" charset="0"/>
                <a:cs typeface="Arial" panose="020B0604020202020204" pitchFamily="34" charset="0"/>
              </a:rPr>
              <a:t> </a:t>
            </a:r>
            <a:r>
              <a:rPr lang="en-US" altLang="zh-TW">
                <a:solidFill>
                  <a:schemeClr val="tx2"/>
                </a:solidFill>
                <a:latin typeface="Arial" panose="020B0604020202020204" pitchFamily="34" charset="0"/>
                <a:cs typeface="Arial" panose="020B0604020202020204" pitchFamily="34" charset="0"/>
              </a:rPr>
              <a:t>a1 is invoked</a:t>
            </a:r>
          </a:p>
        </p:txBody>
      </p:sp>
      <p:sp>
        <p:nvSpPr>
          <p:cNvPr id="22" name="Text Box 20">
            <a:extLst>
              <a:ext uri="{FF2B5EF4-FFF2-40B4-BE49-F238E27FC236}">
                <a16:creationId xmlns:a16="http://schemas.microsoft.com/office/drawing/2014/main" id="{433C5613-0C54-B85C-62D2-87DD559EA5E8}"/>
              </a:ext>
            </a:extLst>
          </p:cNvPr>
          <p:cNvSpPr txBox="1">
            <a:spLocks noChangeArrowheads="1"/>
          </p:cNvSpPr>
          <p:nvPr/>
        </p:nvSpPr>
        <p:spPr bwMode="auto">
          <a:xfrm>
            <a:off x="7632212" y="5369951"/>
            <a:ext cx="3454792" cy="369332"/>
          </a:xfrm>
          <a:prstGeom prst="rect">
            <a:avLst/>
          </a:prstGeom>
          <a:noFill/>
          <a:ln w="9525">
            <a:noFill/>
            <a:miter lim="800000"/>
            <a:headEnd/>
            <a:tailEnd/>
          </a:ln>
          <a:effectLst/>
        </p:spPr>
        <p:txBody>
          <a:bodyPr wrap="none">
            <a:spAutoFit/>
          </a:bodyPr>
          <a:lstStyle/>
          <a:p>
            <a:pPr algn="ctr"/>
            <a:r>
              <a:rPr lang="en-US" altLang="zh-TW" dirty="0">
                <a:solidFill>
                  <a:schemeClr val="tx2"/>
                </a:solidFill>
                <a:latin typeface="Arial" panose="020B0604020202020204" pitchFamily="34" charset="0"/>
                <a:cs typeface="Arial" panose="020B0604020202020204" pitchFamily="34" charset="0"/>
              </a:rPr>
              <a:t>system stack</a:t>
            </a:r>
            <a:r>
              <a:rPr lang="en-US" altLang="zh-TW" dirty="0">
                <a:solidFill>
                  <a:schemeClr val="accent2"/>
                </a:solidFill>
                <a:latin typeface="Arial" panose="020B0604020202020204" pitchFamily="34" charset="0"/>
                <a:cs typeface="Arial" panose="020B0604020202020204" pitchFamily="34" charset="0"/>
              </a:rPr>
              <a:t> </a:t>
            </a:r>
            <a:r>
              <a:rPr lang="en-US" altLang="zh-TW" dirty="0">
                <a:solidFill>
                  <a:srgbClr val="CC3300"/>
                </a:solidFill>
                <a:latin typeface="Arial" panose="020B0604020202020204" pitchFamily="34" charset="0"/>
                <a:cs typeface="Arial" panose="020B0604020202020204" pitchFamily="34" charset="0"/>
              </a:rPr>
              <a:t>after</a:t>
            </a:r>
            <a:r>
              <a:rPr lang="en-US" altLang="zh-TW" dirty="0">
                <a:solidFill>
                  <a:schemeClr val="accent2"/>
                </a:solidFill>
                <a:latin typeface="Arial" panose="020B0604020202020204" pitchFamily="34" charset="0"/>
                <a:cs typeface="Arial" panose="020B0604020202020204" pitchFamily="34" charset="0"/>
              </a:rPr>
              <a:t> </a:t>
            </a:r>
            <a:r>
              <a:rPr lang="en-US" altLang="zh-TW" dirty="0">
                <a:solidFill>
                  <a:schemeClr val="tx2"/>
                </a:solidFill>
                <a:latin typeface="Arial" panose="020B0604020202020204" pitchFamily="34" charset="0"/>
                <a:cs typeface="Arial" panose="020B0604020202020204" pitchFamily="34" charset="0"/>
              </a:rPr>
              <a:t>a1 is invoked</a:t>
            </a:r>
          </a:p>
        </p:txBody>
      </p:sp>
      <p:sp>
        <p:nvSpPr>
          <p:cNvPr id="23" name="Text Box 21">
            <a:extLst>
              <a:ext uri="{FF2B5EF4-FFF2-40B4-BE49-F238E27FC236}">
                <a16:creationId xmlns:a16="http://schemas.microsoft.com/office/drawing/2014/main" id="{E59D649E-1E59-C142-F74A-50BDA3D09079}"/>
              </a:ext>
            </a:extLst>
          </p:cNvPr>
          <p:cNvSpPr txBox="1">
            <a:spLocks noChangeArrowheads="1"/>
          </p:cNvSpPr>
          <p:nvPr/>
        </p:nvSpPr>
        <p:spPr bwMode="auto">
          <a:xfrm>
            <a:off x="1318657" y="3008556"/>
            <a:ext cx="3698448" cy="369332"/>
          </a:xfrm>
          <a:prstGeom prst="rect">
            <a:avLst/>
          </a:prstGeom>
          <a:noFill/>
          <a:ln w="9525">
            <a:noFill/>
            <a:miter lim="800000"/>
            <a:headEnd/>
            <a:tailEnd/>
          </a:ln>
          <a:effectLst/>
        </p:spPr>
        <p:txBody>
          <a:bodyPr wrap="none">
            <a:spAutoFit/>
          </a:bodyPr>
          <a:lstStyle/>
          <a:p>
            <a:r>
              <a:rPr lang="en-US" altLang="zh-TW" dirty="0" err="1">
                <a:latin typeface="Arial" panose="020B0604020202020204" pitchFamily="34" charset="0"/>
                <a:cs typeface="Arial" panose="020B0604020202020204" pitchFamily="34" charset="0"/>
              </a:rPr>
              <a:t>fp</a:t>
            </a:r>
            <a:r>
              <a:rPr lang="en-US" altLang="zh-TW" dirty="0">
                <a:latin typeface="Arial" panose="020B0604020202020204" pitchFamily="34" charset="0"/>
                <a:cs typeface="Arial" panose="020B0604020202020204" pitchFamily="34" charset="0"/>
              </a:rPr>
              <a:t>: a pointer to current stack frame</a:t>
            </a:r>
          </a:p>
        </p:txBody>
      </p:sp>
      <p:sp>
        <p:nvSpPr>
          <p:cNvPr id="24" name="Content Placeholder 2">
            <a:extLst>
              <a:ext uri="{FF2B5EF4-FFF2-40B4-BE49-F238E27FC236}">
                <a16:creationId xmlns:a16="http://schemas.microsoft.com/office/drawing/2014/main" id="{D618306D-890D-E957-094D-467D8923BA82}"/>
              </a:ext>
            </a:extLst>
          </p:cNvPr>
          <p:cNvSpPr>
            <a:spLocks noGrp="1"/>
          </p:cNvSpPr>
          <p:nvPr>
            <p:ph idx="1"/>
          </p:nvPr>
        </p:nvSpPr>
        <p:spPr>
          <a:xfrm>
            <a:off x="838200" y="1466849"/>
            <a:ext cx="10515600" cy="4710113"/>
          </a:xfrm>
        </p:spPr>
        <p:txBody>
          <a:bodyPr/>
          <a:lstStyle/>
          <a:p>
            <a:r>
              <a:rPr lang="en-US" b="1" dirty="0"/>
              <a:t>Stack frames of recursive function call</a:t>
            </a:r>
          </a:p>
          <a:p>
            <a:pPr lvl="1"/>
            <a:r>
              <a:rPr lang="en-US" dirty="0"/>
              <a:t>Always returns from the last recursion</a:t>
            </a:r>
          </a:p>
        </p:txBody>
      </p:sp>
    </p:spTree>
    <p:extLst>
      <p:ext uri="{BB962C8B-B14F-4D97-AF65-F5344CB8AC3E}">
        <p14:creationId xmlns:p14="http://schemas.microsoft.com/office/powerpoint/2010/main" val="403643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99B-99D6-3F83-2544-F58E9DDA8C45}"/>
              </a:ext>
            </a:extLst>
          </p:cNvPr>
          <p:cNvSpPr>
            <a:spLocks noGrp="1"/>
          </p:cNvSpPr>
          <p:nvPr>
            <p:ph type="title"/>
          </p:nvPr>
        </p:nvSpPr>
        <p:spPr/>
        <p:txBody>
          <a:bodyPr/>
          <a:lstStyle/>
          <a:p>
            <a:r>
              <a:rPr lang="en-US" dirty="0"/>
              <a:t>Application: Parenthesis Checking</a:t>
            </a:r>
          </a:p>
        </p:txBody>
      </p:sp>
      <p:sp>
        <p:nvSpPr>
          <p:cNvPr id="3" name="Content Placeholder 2">
            <a:extLst>
              <a:ext uri="{FF2B5EF4-FFF2-40B4-BE49-F238E27FC236}">
                <a16:creationId xmlns:a16="http://schemas.microsoft.com/office/drawing/2014/main" id="{458A3928-76A4-0AA2-B9FC-5D4D6E8D63DD}"/>
              </a:ext>
            </a:extLst>
          </p:cNvPr>
          <p:cNvSpPr>
            <a:spLocks noGrp="1"/>
          </p:cNvSpPr>
          <p:nvPr>
            <p:ph idx="1"/>
          </p:nvPr>
        </p:nvSpPr>
        <p:spPr/>
        <p:txBody>
          <a:bodyPr/>
          <a:lstStyle/>
          <a:p>
            <a:r>
              <a:rPr lang="en-US" b="1" dirty="0"/>
              <a:t>Input: a string of brackets '(', ')', '{', '}', '[' and ’]’</a:t>
            </a:r>
          </a:p>
          <a:p>
            <a:r>
              <a:rPr lang="en-US" b="1" dirty="0"/>
              <a:t>Goal: determine if the input string is valid</a:t>
            </a:r>
          </a:p>
          <a:p>
            <a:pPr lvl="1"/>
            <a:r>
              <a:rPr lang="en-US" dirty="0"/>
              <a:t>Open brackets must be closed by the same type of brackets</a:t>
            </a:r>
          </a:p>
          <a:p>
            <a:pPr lvl="1"/>
            <a:r>
              <a:rPr lang="en-US" dirty="0"/>
              <a:t>Open brackets must be closed in the correct order.</a:t>
            </a:r>
          </a:p>
          <a:p>
            <a:pPr lvl="1"/>
            <a:r>
              <a:rPr lang="en-US" dirty="0"/>
              <a:t>Note that an empty string is also considered valid.</a:t>
            </a:r>
          </a:p>
          <a:p>
            <a:r>
              <a:rPr lang="en-US" b="1" dirty="0"/>
              <a:t>A very frequently asked question in job interview</a:t>
            </a:r>
          </a:p>
          <a:p>
            <a:pPr lvl="1"/>
            <a:endParaRPr lang="en-US" dirty="0"/>
          </a:p>
          <a:p>
            <a:pPr lvl="1"/>
            <a:endParaRPr lang="en-US" dirty="0"/>
          </a:p>
          <a:p>
            <a:endParaRPr lang="en-US" dirty="0"/>
          </a:p>
        </p:txBody>
      </p:sp>
      <p:graphicFrame>
        <p:nvGraphicFramePr>
          <p:cNvPr id="4" name="Table 3">
            <a:extLst>
              <a:ext uri="{FF2B5EF4-FFF2-40B4-BE49-F238E27FC236}">
                <a16:creationId xmlns:a16="http://schemas.microsoft.com/office/drawing/2014/main" id="{1D9D0C45-C75E-79D7-8964-4F09EED2D170}"/>
              </a:ext>
            </a:extLst>
          </p:cNvPr>
          <p:cNvGraphicFramePr>
            <a:graphicFrameLocks noGrp="1"/>
          </p:cNvGraphicFramePr>
          <p:nvPr>
            <p:extLst>
              <p:ext uri="{D42A27DB-BD31-4B8C-83A1-F6EECF244321}">
                <p14:modId xmlns:p14="http://schemas.microsoft.com/office/powerpoint/2010/main" val="3821880212"/>
              </p:ext>
            </p:extLst>
          </p:nvPr>
        </p:nvGraphicFramePr>
        <p:xfrm>
          <a:off x="838199" y="4322762"/>
          <a:ext cx="10515600" cy="185420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1918320195"/>
                    </a:ext>
                  </a:extLst>
                </a:gridCol>
                <a:gridCol w="52578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solidFill>
                      <a:schemeClr val="accent2">
                        <a:lumMod val="20000"/>
                        <a:lumOff val="80000"/>
                      </a:schemeClr>
                    </a:solidFill>
                  </a:tcPr>
                </a:tc>
                <a:tc>
                  <a:txBody>
                    <a:bodyPr/>
                    <a:lstStyle/>
                    <a:p>
                      <a:r>
                        <a:rPr lang="en-US" dirty="0"/>
                        <a:t>invalid</a:t>
                      </a:r>
                    </a:p>
                  </a:txBody>
                  <a:tcPr>
                    <a:solidFill>
                      <a:schemeClr val="accent2">
                        <a:lumMod val="20000"/>
                        <a:lumOff val="80000"/>
                      </a:schemeClr>
                    </a:solidFill>
                  </a:tcPr>
                </a:tc>
                <a:extLst>
                  <a:ext uri="{0D108BD9-81ED-4DB2-BD59-A6C34878D82A}">
                    <a16:rowId xmlns:a16="http://schemas.microsoft.com/office/drawing/2014/main" val="365582595"/>
                  </a:ext>
                </a:extLst>
              </a:tr>
              <a:tr h="370840">
                <a:tc>
                  <a:txBody>
                    <a:bodyPr/>
                    <a:lstStyle/>
                    <a:p>
                      <a:r>
                        <a:rPr lang="en-US" dirty="0"/>
                        <a:t>([)]</a:t>
                      </a:r>
                    </a:p>
                  </a:txBody>
                  <a:tcPr>
                    <a:solidFill>
                      <a:schemeClr val="accent2">
                        <a:lumMod val="20000"/>
                        <a:lumOff val="80000"/>
                      </a:schemeClr>
                    </a:solidFill>
                  </a:tcPr>
                </a:tc>
                <a:tc>
                  <a:txBody>
                    <a:bodyPr/>
                    <a:lstStyle/>
                    <a:p>
                      <a:r>
                        <a:rPr lang="en-US" dirty="0"/>
                        <a:t>invalid</a:t>
                      </a:r>
                    </a:p>
                  </a:txBody>
                  <a:tcPr>
                    <a:solidFill>
                      <a:schemeClr val="accent2">
                        <a:lumMod val="20000"/>
                        <a:lumOff val="80000"/>
                      </a:schemeClr>
                    </a:solidFill>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64112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99B-99D6-3F83-2544-F58E9DDA8C45}"/>
              </a:ext>
            </a:extLst>
          </p:cNvPr>
          <p:cNvSpPr>
            <a:spLocks noGrp="1"/>
          </p:cNvSpPr>
          <p:nvPr>
            <p:ph type="title"/>
          </p:nvPr>
        </p:nvSpPr>
        <p:spPr/>
        <p:txBody>
          <a:bodyPr/>
          <a:lstStyle/>
          <a:p>
            <a:r>
              <a:rPr lang="en-US" dirty="0"/>
              <a:t>Importance of Parenthesis Checking</a:t>
            </a:r>
          </a:p>
        </p:txBody>
      </p:sp>
      <p:sp>
        <p:nvSpPr>
          <p:cNvPr id="3" name="Content Placeholder 2">
            <a:extLst>
              <a:ext uri="{FF2B5EF4-FFF2-40B4-BE49-F238E27FC236}">
                <a16:creationId xmlns:a16="http://schemas.microsoft.com/office/drawing/2014/main" id="{458A3928-76A4-0AA2-B9FC-5D4D6E8D63DD}"/>
              </a:ext>
            </a:extLst>
          </p:cNvPr>
          <p:cNvSpPr>
            <a:spLocks noGrp="1"/>
          </p:cNvSpPr>
          <p:nvPr>
            <p:ph idx="1"/>
          </p:nvPr>
        </p:nvSpPr>
        <p:spPr/>
        <p:txBody>
          <a:bodyPr>
            <a:normAutofit/>
          </a:bodyPr>
          <a:lstStyle/>
          <a:p>
            <a:r>
              <a:rPr lang="en-US" b="1" dirty="0"/>
              <a:t>A fundamental routine in language compiler</a:t>
            </a:r>
          </a:p>
          <a:p>
            <a:pPr lvl="1"/>
            <a:r>
              <a:rPr lang="en-US" dirty="0"/>
              <a:t>Need to parse a valid mathematical expressions</a:t>
            </a:r>
          </a:p>
          <a:p>
            <a:pPr lvl="2"/>
            <a:r>
              <a:rPr lang="en-US" dirty="0"/>
              <a:t>(3+2)*4*((9-6)/6)</a:t>
            </a:r>
          </a:p>
          <a:p>
            <a:pPr lvl="2"/>
            <a:r>
              <a:rPr lang="en-US" dirty="0"/>
              <a:t>(double)(1)/(2+7)</a:t>
            </a:r>
          </a:p>
          <a:p>
            <a:pPr lvl="1"/>
            <a:r>
              <a:rPr lang="en-US" dirty="0"/>
              <a:t>Need to parse a valid code block</a:t>
            </a:r>
          </a:p>
          <a:p>
            <a:pPr lvl="2"/>
            <a:r>
              <a:rPr lang="en-US" dirty="0"/>
              <a:t>int main () { return 0; }</a:t>
            </a:r>
          </a:p>
          <a:p>
            <a:pPr lvl="2"/>
            <a:r>
              <a:rPr lang="en-US" dirty="0"/>
              <a:t>void function() {}</a:t>
            </a:r>
          </a:p>
          <a:p>
            <a:pPr lvl="2"/>
            <a:r>
              <a:rPr lang="en-US" dirty="0"/>
              <a:t>auto lambda = [] () { </a:t>
            </a:r>
            <a:r>
              <a:rPr lang="en-US" dirty="0" err="1"/>
              <a:t>my_work</a:t>
            </a:r>
            <a:r>
              <a:rPr lang="en-US" dirty="0"/>
              <a:t>(); }</a:t>
            </a:r>
          </a:p>
          <a:p>
            <a:r>
              <a:rPr lang="en-US" b="1" dirty="0"/>
              <a:t>Many applications in physical design (e.g., floorplan)</a:t>
            </a:r>
          </a:p>
        </p:txBody>
      </p:sp>
    </p:spTree>
    <p:extLst>
      <p:ext uri="{BB962C8B-B14F-4D97-AF65-F5344CB8AC3E}">
        <p14:creationId xmlns:p14="http://schemas.microsoft.com/office/powerpoint/2010/main" val="53398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5B0-8E54-8C2C-785A-0416E7047A99}"/>
              </a:ext>
            </a:extLst>
          </p:cNvPr>
          <p:cNvSpPr>
            <a:spLocks noGrp="1"/>
          </p:cNvSpPr>
          <p:nvPr>
            <p:ph type="title"/>
          </p:nvPr>
        </p:nvSpPr>
        <p:spPr/>
        <p:txBody>
          <a:bodyPr/>
          <a:lstStyle/>
          <a:p>
            <a:r>
              <a:rPr lang="en-US" dirty="0"/>
              <a:t>Property of a Valid Expression</a:t>
            </a:r>
          </a:p>
        </p:txBody>
      </p:sp>
      <p:sp>
        <p:nvSpPr>
          <p:cNvPr id="3" name="Content Placeholder 2">
            <a:extLst>
              <a:ext uri="{FF2B5EF4-FFF2-40B4-BE49-F238E27FC236}">
                <a16:creationId xmlns:a16="http://schemas.microsoft.com/office/drawing/2014/main" id="{4E530674-EDA4-0576-525F-3FED37AE8DFF}"/>
              </a:ext>
            </a:extLst>
          </p:cNvPr>
          <p:cNvSpPr>
            <a:spLocks noGrp="1"/>
          </p:cNvSpPr>
          <p:nvPr>
            <p:ph idx="1"/>
          </p:nvPr>
        </p:nvSpPr>
        <p:spPr/>
        <p:txBody>
          <a:bodyPr/>
          <a:lstStyle/>
          <a:p>
            <a:r>
              <a:rPr lang="en-US" dirty="0"/>
              <a:t>A valid parenthesis string/expression must imply:</a:t>
            </a:r>
          </a:p>
          <a:p>
            <a:pPr lvl="1"/>
            <a:r>
              <a:rPr lang="en-US" dirty="0"/>
              <a:t>All subexpressions are valid</a:t>
            </a:r>
          </a:p>
          <a:p>
            <a:endParaRPr lang="en-US" dirty="0"/>
          </a:p>
        </p:txBody>
      </p:sp>
      <p:pic>
        <p:nvPicPr>
          <p:cNvPr id="4" name="Picture 3">
            <a:extLst>
              <a:ext uri="{FF2B5EF4-FFF2-40B4-BE49-F238E27FC236}">
                <a16:creationId xmlns:a16="http://schemas.microsoft.com/office/drawing/2014/main" id="{276F63BE-4BE2-0E78-DBD1-6DFF6DD0FD80}"/>
              </a:ext>
            </a:extLst>
          </p:cNvPr>
          <p:cNvPicPr>
            <a:picLocks noChangeAspect="1"/>
          </p:cNvPicPr>
          <p:nvPr/>
        </p:nvPicPr>
        <p:blipFill rotWithShape="1">
          <a:blip r:embed="rId3">
            <a:clrChange>
              <a:clrFrom>
                <a:srgbClr val="FFFFFF"/>
              </a:clrFrom>
              <a:clrTo>
                <a:srgbClr val="FFFFFF">
                  <a:alpha val="0"/>
                </a:srgbClr>
              </a:clrTo>
            </a:clrChange>
          </a:blip>
          <a:srcRect l="13750" r="9333" b="15975"/>
          <a:stretch/>
        </p:blipFill>
        <p:spPr>
          <a:xfrm>
            <a:off x="2353522" y="2231068"/>
            <a:ext cx="7033260" cy="3834501"/>
          </a:xfrm>
          <a:prstGeom prst="rect">
            <a:avLst/>
          </a:prstGeom>
        </p:spPr>
      </p:pic>
    </p:spTree>
    <p:extLst>
      <p:ext uri="{BB962C8B-B14F-4D97-AF65-F5344CB8AC3E}">
        <p14:creationId xmlns:p14="http://schemas.microsoft.com/office/powerpoint/2010/main" val="1270921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6320</TotalTime>
  <Words>3919</Words>
  <Application>Microsoft Macintosh PowerPoint</Application>
  <PresentationFormat>Widescreen</PresentationFormat>
  <Paragraphs>352</Paragraphs>
  <Slides>36</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Office Theme</vt:lpstr>
      <vt:lpstr>文件</vt:lpstr>
      <vt:lpstr>Lecture 6: Queue and Stack</vt:lpstr>
      <vt:lpstr>In-class Presentation: 9/14</vt:lpstr>
      <vt:lpstr>Stack</vt:lpstr>
      <vt:lpstr>Stack Visualization</vt:lpstr>
      <vt:lpstr>Stack Implementation in C++</vt:lpstr>
      <vt:lpstr>Stack in Recursive Programs</vt:lpstr>
      <vt:lpstr>Application: Parenthesis Checking</vt:lpstr>
      <vt:lpstr>Importance of Parenthesis Checking</vt:lpstr>
      <vt:lpstr>Property of a Valid Expression</vt:lpstr>
      <vt:lpstr>Recursive Validness</vt:lpstr>
      <vt:lpstr>Recursive Validness</vt:lpstr>
      <vt:lpstr>Recursive Validness</vt:lpstr>
      <vt:lpstr>Recursive Validness</vt:lpstr>
      <vt:lpstr>Algorithm</vt:lpstr>
      <vt:lpstr>Algorithm Walkthrough – 1 </vt:lpstr>
      <vt:lpstr>Algorithm Walkthrough – 2</vt:lpstr>
      <vt:lpstr>Algorithm Walkthrough – 3</vt:lpstr>
      <vt:lpstr>Algorithm Walkthrough – 4</vt:lpstr>
      <vt:lpstr>Algorithm Walkthrough – 5</vt:lpstr>
      <vt:lpstr>Algorithm Walkthrough – 6</vt:lpstr>
      <vt:lpstr>Algorithm Walkthrough – 7</vt:lpstr>
      <vt:lpstr>Algorithm Walkthrough – 8</vt:lpstr>
      <vt:lpstr>Algorithm Walkthrough – 9</vt:lpstr>
      <vt:lpstr>Algorithm Walkthrough – 10</vt:lpstr>
      <vt:lpstr>Algorithm Walkthrough – 11</vt:lpstr>
      <vt:lpstr>Algorithm Walkthrough – 11</vt:lpstr>
      <vt:lpstr>Algorithm Complexity</vt:lpstr>
      <vt:lpstr>Variant: Longest Valid Parenthesis Substr</vt:lpstr>
      <vt:lpstr>Algorithm</vt:lpstr>
      <vt:lpstr>Implementation</vt:lpstr>
      <vt:lpstr>Queue</vt:lpstr>
      <vt:lpstr>Queue Visualization</vt:lpstr>
      <vt:lpstr>Queue Implementation in C++</vt:lpstr>
      <vt:lpstr>Practice: Implement Stack using Queue</vt:lpstr>
      <vt:lpstr>Practice: Implement Queue using Stack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1893</cp:revision>
  <dcterms:created xsi:type="dcterms:W3CDTF">2021-01-05T18:50:35Z</dcterms:created>
  <dcterms:modified xsi:type="dcterms:W3CDTF">2022-09-11T20:57:43Z</dcterms:modified>
</cp:coreProperties>
</file>